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2D_8A20077D.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5B_94A20D00.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6" r:id="rId4"/>
    <p:sldMasterId id="2147483684" r:id="rId5"/>
    <p:sldMasterId id="2147483686" r:id="rId6"/>
    <p:sldMasterId id="2147483660" r:id="rId7"/>
    <p:sldMasterId id="2147483648" r:id="rId8"/>
    <p:sldMasterId id="2147483762" r:id="rId9"/>
  </p:sldMasterIdLst>
  <p:notesMasterIdLst>
    <p:notesMasterId r:id="rId47"/>
  </p:notesMasterIdLst>
  <p:sldIdLst>
    <p:sldId id="257" r:id="rId10"/>
    <p:sldId id="323" r:id="rId11"/>
    <p:sldId id="322" r:id="rId12"/>
    <p:sldId id="326" r:id="rId13"/>
    <p:sldId id="325" r:id="rId14"/>
    <p:sldId id="259" r:id="rId15"/>
    <p:sldId id="328" r:id="rId16"/>
    <p:sldId id="333" r:id="rId17"/>
    <p:sldId id="289" r:id="rId18"/>
    <p:sldId id="305" r:id="rId19"/>
    <p:sldId id="283" r:id="rId20"/>
    <p:sldId id="306" r:id="rId21"/>
    <p:sldId id="303" r:id="rId22"/>
    <p:sldId id="280" r:id="rId23"/>
    <p:sldId id="301" r:id="rId24"/>
    <p:sldId id="309" r:id="rId25"/>
    <p:sldId id="318" r:id="rId26"/>
    <p:sldId id="319" r:id="rId27"/>
    <p:sldId id="344" r:id="rId28"/>
    <p:sldId id="337" r:id="rId29"/>
    <p:sldId id="288" r:id="rId30"/>
    <p:sldId id="346" r:id="rId31"/>
    <p:sldId id="314" r:id="rId32"/>
    <p:sldId id="313" r:id="rId33"/>
    <p:sldId id="286" r:id="rId34"/>
    <p:sldId id="341" r:id="rId35"/>
    <p:sldId id="350" r:id="rId36"/>
    <p:sldId id="317" r:id="rId37"/>
    <p:sldId id="320" r:id="rId38"/>
    <p:sldId id="347" r:id="rId39"/>
    <p:sldId id="348" r:id="rId40"/>
    <p:sldId id="331" r:id="rId41"/>
    <p:sldId id="316" r:id="rId42"/>
    <p:sldId id="349" r:id="rId43"/>
    <p:sldId id="335" r:id="rId44"/>
    <p:sldId id="330" r:id="rId45"/>
    <p:sldId id="315" r:id="rId46"/>
  </p:sldIdLst>
  <p:sldSz cx="9144000" cy="5143500" type="screen16x9"/>
  <p:notesSz cx="6858000" cy="9144000"/>
  <p:embeddedFontLst>
    <p:embeddedFont>
      <p:font typeface="Nunito" pitchFamily="2" charset="0"/>
      <p:regular r:id="rId48"/>
      <p:bold r:id="rId49"/>
      <p:italic r:id="rId50"/>
      <p:boldItalic r:id="rId51"/>
    </p:embeddedFont>
    <p:embeddedFont>
      <p:font typeface="Nunito Black" pitchFamily="2" charset="0"/>
      <p:bold r:id="rId52"/>
      <p:boldItalic r:id="rId53"/>
    </p:embeddedFont>
    <p:embeddedFont>
      <p:font typeface="Open Sans" pitchFamily="2" charset="0"/>
      <p:regular r:id="rId54"/>
      <p:bold r:id="rId55"/>
      <p:italic r:id="rId56"/>
      <p:boldItalic r:id="rId57"/>
    </p:embeddedFont>
    <p:embeddedFont>
      <p:font typeface="Roboto" panose="02000000000000000000" pitchFamily="2" charset="0"/>
      <p:regular r:id="rId58"/>
      <p:bold r:id="rId59"/>
      <p:italic r:id="rId60"/>
      <p:boldItalic r:id="rId61"/>
    </p:embeddedFont>
    <p:embeddedFont>
      <p:font typeface="Segoe UI" panose="020B0502040204020203" pitchFamily="34" charset="0"/>
      <p:regular r:id="rId62"/>
      <p:bold r:id="rId63"/>
      <p:italic r:id="rId64"/>
      <p:boldItalic r:id="rId65"/>
    </p:embeddedFont>
  </p:embeddedFontLst>
  <p:custDataLst>
    <p:tags r:id="rId6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F77D39-3530-0B57-4A2C-695FA1268E4B}" name="Laura Ffrench-Constant" initials="LFC" userId="Laura Ffrench-Constant" providerId="None"/>
  <p188:author id="{31988DA6-9226-43E6-80D0-4CC2135314FB}" name="Laura Ffrench-Constant" initials="LF" userId="S::laura@jrsknowhow.org::7a0369f0-994b-4a46-b13d-e0d358a9926a" providerId="AD"/>
  <p188:author id="{51AD1DD5-D3C8-A313-2F68-2101D23A2DF8}" name="Maria Macleod" initials="MM" userId="S::maria@justrightscotland.org.uk::698f9e4e-8f20-4e0d-b5cd-796535131ce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a Macleod" initials="MM" lastIdx="3" clrIdx="0">
    <p:extLst>
      <p:ext uri="{19B8F6BF-5375-455C-9EA6-DF929625EA0E}">
        <p15:presenceInfo xmlns:p15="http://schemas.microsoft.com/office/powerpoint/2012/main" userId="S::maria@justrightscotland.org.uk::698f9e4e-8f20-4e0d-b5cd-796535131c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4485"/>
    <a:srgbClr val="563B80"/>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4C0235-F76E-4105-947E-A1B11FE6F7FA}" v="925" dt="2021-11-22T14:56:14.631"/>
    <p1510:client id="{34C2B7CC-B37A-2A37-CDA3-0D7630DC0BD1}" v="2" dt="2021-11-22T15:06:00.813"/>
    <p1510:client id="{678D897B-B805-2325-0509-DE7C4B98D378}" v="123" dt="2021-11-22T15:46:50.367"/>
    <p1510:client id="{72C3A9C3-C934-C96A-E846-C30374D2A594}" v="32" dt="2021-11-22T15:20:43.522"/>
    <p1510:client id="{7D794D4C-D501-C11C-0472-DCA373473F3A}" v="5" dt="2021-11-23T08:54:42.956"/>
    <p1510:client id="{A9C073EE-A50C-7F6D-6401-6AC61C2BCA0C}" v="561" dt="2021-11-22T21:20:22.273"/>
    <p1510:client id="{BFFA191C-1E0C-459E-9B82-5061761C167B}" vWet="2" dt="2021-11-23T11:42:55.637"/>
    <p1510:client id="{CD6092BF-7796-4FD7-8A3A-E4543570EB97}" vWet="2" dt="2021-11-23T11:35:31.444"/>
    <p1510:client id="{CE7715AC-BFB1-2C3A-F702-D4AC84F0AF66}" v="1" dt="2021-11-23T09:44:44.610"/>
    <p1510:client id="{E88EE054-92CB-0E0D-ABD1-9639F9C9E8CE}" v="3120" dt="2021-11-22T10:09:32.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780"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tags" Target="tags/tag1.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font" Target="fonts/font14.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font" Target="fonts/font4.fntdata"/><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font" Target="fonts/font12.fntdata"/><Relationship Id="rId67"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Master" Target="slideMasters/slideMaster4.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Macleod" userId="S::maria@justrightscotland.org.uk::698f9e4e-8f20-4e0d-b5cd-796535131ce6" providerId="AD" clId="Web-{CE7715AC-BFB1-2C3A-F702-D4AC84F0AF66}"/>
    <pc:docChg chg="modSld">
      <pc:chgData name="Maria Macleod" userId="S::maria@justrightscotland.org.uk::698f9e4e-8f20-4e0d-b5cd-796535131ce6" providerId="AD" clId="Web-{CE7715AC-BFB1-2C3A-F702-D4AC84F0AF66}" dt="2021-11-23T11:55:42.998" v="3119"/>
      <pc:docMkLst>
        <pc:docMk/>
      </pc:docMkLst>
      <pc:sldChg chg="modNotes">
        <pc:chgData name="Maria Macleod" userId="S::maria@justrightscotland.org.uk::698f9e4e-8f20-4e0d-b5cd-796535131ce6" providerId="AD" clId="Web-{CE7715AC-BFB1-2C3A-F702-D4AC84F0AF66}" dt="2021-11-23T10:41:32.879" v="919"/>
        <pc:sldMkLst>
          <pc:docMk/>
          <pc:sldMk cId="0" sldId="257"/>
        </pc:sldMkLst>
      </pc:sldChg>
      <pc:sldChg chg="modNotes">
        <pc:chgData name="Maria Macleod" userId="S::maria@justrightscotland.org.uk::698f9e4e-8f20-4e0d-b5cd-796535131ce6" providerId="AD" clId="Web-{CE7715AC-BFB1-2C3A-F702-D4AC84F0AF66}" dt="2021-11-23T11:09:18.709" v="1653"/>
        <pc:sldMkLst>
          <pc:docMk/>
          <pc:sldMk cId="2706368874" sldId="280"/>
        </pc:sldMkLst>
      </pc:sldChg>
      <pc:sldChg chg="modNotes">
        <pc:chgData name="Maria Macleod" userId="S::maria@justrightscotland.org.uk::698f9e4e-8f20-4e0d-b5cd-796535131ce6" providerId="AD" clId="Web-{CE7715AC-BFB1-2C3A-F702-D4AC84F0AF66}" dt="2021-11-23T10:54:20.363" v="1223"/>
        <pc:sldMkLst>
          <pc:docMk/>
          <pc:sldMk cId="3619532905" sldId="283"/>
        </pc:sldMkLst>
      </pc:sldChg>
      <pc:sldChg chg="modNotes">
        <pc:chgData name="Maria Macleod" userId="S::maria@justrightscotland.org.uk::698f9e4e-8f20-4e0d-b5cd-796535131ce6" providerId="AD" clId="Web-{CE7715AC-BFB1-2C3A-F702-D4AC84F0AF66}" dt="2021-11-23T11:52:41.447" v="2904"/>
        <pc:sldMkLst>
          <pc:docMk/>
          <pc:sldMk cId="3795099286" sldId="286"/>
        </pc:sldMkLst>
      </pc:sldChg>
      <pc:sldChg chg="modNotes">
        <pc:chgData name="Maria Macleod" userId="S::maria@justrightscotland.org.uk::698f9e4e-8f20-4e0d-b5cd-796535131ce6" providerId="AD" clId="Web-{CE7715AC-BFB1-2C3A-F702-D4AC84F0AF66}" dt="2021-11-23T11:28:21.513" v="2527"/>
        <pc:sldMkLst>
          <pc:docMk/>
          <pc:sldMk cId="3896170897" sldId="288"/>
        </pc:sldMkLst>
      </pc:sldChg>
      <pc:sldChg chg="modNotes">
        <pc:chgData name="Maria Macleod" userId="S::maria@justrightscotland.org.uk::698f9e4e-8f20-4e0d-b5cd-796535131ce6" providerId="AD" clId="Web-{CE7715AC-BFB1-2C3A-F702-D4AC84F0AF66}" dt="2021-11-23T11:09:23.740" v="1654"/>
        <pc:sldMkLst>
          <pc:docMk/>
          <pc:sldMk cId="2317354877" sldId="301"/>
        </pc:sldMkLst>
      </pc:sldChg>
      <pc:sldChg chg="modNotes">
        <pc:chgData name="Maria Macleod" userId="S::maria@justrightscotland.org.uk::698f9e4e-8f20-4e0d-b5cd-796535131ce6" providerId="AD" clId="Web-{CE7715AC-BFB1-2C3A-F702-D4AC84F0AF66}" dt="2021-11-23T10:59:23.978" v="1453"/>
        <pc:sldMkLst>
          <pc:docMk/>
          <pc:sldMk cId="931506443" sldId="303"/>
        </pc:sldMkLst>
      </pc:sldChg>
      <pc:sldChg chg="modNotes">
        <pc:chgData name="Maria Macleod" userId="S::maria@justrightscotland.org.uk::698f9e4e-8f20-4e0d-b5cd-796535131ce6" providerId="AD" clId="Web-{CE7715AC-BFB1-2C3A-F702-D4AC84F0AF66}" dt="2021-11-23T10:52:02.235" v="1130"/>
        <pc:sldMkLst>
          <pc:docMk/>
          <pc:sldMk cId="2634744228" sldId="305"/>
        </pc:sldMkLst>
      </pc:sldChg>
      <pc:sldChg chg="modNotes">
        <pc:chgData name="Maria Macleod" userId="S::maria@justrightscotland.org.uk::698f9e4e-8f20-4e0d-b5cd-796535131ce6" providerId="AD" clId="Web-{CE7715AC-BFB1-2C3A-F702-D4AC84F0AF66}" dt="2021-11-23T10:55:42.927" v="1286"/>
        <pc:sldMkLst>
          <pc:docMk/>
          <pc:sldMk cId="647675384" sldId="306"/>
        </pc:sldMkLst>
      </pc:sldChg>
      <pc:sldChg chg="modNotes">
        <pc:chgData name="Maria Macleod" userId="S::maria@justrightscotland.org.uk::698f9e4e-8f20-4e0d-b5cd-796535131ce6" providerId="AD" clId="Web-{CE7715AC-BFB1-2C3A-F702-D4AC84F0AF66}" dt="2021-11-23T11:52:17.665" v="2898"/>
        <pc:sldMkLst>
          <pc:docMk/>
          <pc:sldMk cId="1050681634" sldId="314"/>
        </pc:sldMkLst>
      </pc:sldChg>
      <pc:sldChg chg="modNotes">
        <pc:chgData name="Maria Macleod" userId="S::maria@justrightscotland.org.uk::698f9e4e-8f20-4e0d-b5cd-796535131ce6" providerId="AD" clId="Web-{CE7715AC-BFB1-2C3A-F702-D4AC84F0AF66}" dt="2021-11-23T11:10:20.710" v="1657"/>
        <pc:sldMkLst>
          <pc:docMk/>
          <pc:sldMk cId="3005765130" sldId="318"/>
        </pc:sldMkLst>
      </pc:sldChg>
      <pc:sldChg chg="modNotes">
        <pc:chgData name="Maria Macleod" userId="S::maria@justrightscotland.org.uk::698f9e4e-8f20-4e0d-b5cd-796535131ce6" providerId="AD" clId="Web-{CE7715AC-BFB1-2C3A-F702-D4AC84F0AF66}" dt="2021-11-23T11:11:34.086" v="1720"/>
        <pc:sldMkLst>
          <pc:docMk/>
          <pc:sldMk cId="3609692008" sldId="319"/>
        </pc:sldMkLst>
      </pc:sldChg>
      <pc:sldChg chg="modNotes">
        <pc:chgData name="Maria Macleod" userId="S::maria@justrightscotland.org.uk::698f9e4e-8f20-4e0d-b5cd-796535131ce6" providerId="AD" clId="Web-{CE7715AC-BFB1-2C3A-F702-D4AC84F0AF66}" dt="2021-11-23T10:49:58.483" v="1114"/>
        <pc:sldMkLst>
          <pc:docMk/>
          <pc:sldMk cId="1436347879" sldId="322"/>
        </pc:sldMkLst>
      </pc:sldChg>
      <pc:sldChg chg="modNotes">
        <pc:chgData name="Maria Macleod" userId="S::maria@justrightscotland.org.uk::698f9e4e-8f20-4e0d-b5cd-796535131ce6" providerId="AD" clId="Web-{CE7715AC-BFB1-2C3A-F702-D4AC84F0AF66}" dt="2021-11-23T10:46:46.979" v="1029"/>
        <pc:sldMkLst>
          <pc:docMk/>
          <pc:sldMk cId="3557664295" sldId="323"/>
        </pc:sldMkLst>
      </pc:sldChg>
      <pc:sldChg chg="modNotes">
        <pc:chgData name="Maria Macleod" userId="S::maria@justrightscotland.org.uk::698f9e4e-8f20-4e0d-b5cd-796535131ce6" providerId="AD" clId="Web-{CE7715AC-BFB1-2C3A-F702-D4AC84F0AF66}" dt="2021-11-23T10:50:05.905" v="1115"/>
        <pc:sldMkLst>
          <pc:docMk/>
          <pc:sldMk cId="263974924" sldId="326"/>
        </pc:sldMkLst>
      </pc:sldChg>
      <pc:sldChg chg="modNotes">
        <pc:chgData name="Maria Macleod" userId="S::maria@justrightscotland.org.uk::698f9e4e-8f20-4e0d-b5cd-796535131ce6" providerId="AD" clId="Web-{CE7715AC-BFB1-2C3A-F702-D4AC84F0AF66}" dt="2021-11-23T11:19:04.923" v="1853"/>
        <pc:sldMkLst>
          <pc:docMk/>
          <pc:sldMk cId="165637445" sldId="337"/>
        </pc:sldMkLst>
      </pc:sldChg>
      <pc:sldChg chg="modNotes">
        <pc:chgData name="Maria Macleod" userId="S::maria@justrightscotland.org.uk::698f9e4e-8f20-4e0d-b5cd-796535131ce6" providerId="AD" clId="Web-{CE7715AC-BFB1-2C3A-F702-D4AC84F0AF66}" dt="2021-11-23T11:55:32.763" v="2985"/>
        <pc:sldMkLst>
          <pc:docMk/>
          <pc:sldMk cId="21481365" sldId="341"/>
        </pc:sldMkLst>
      </pc:sldChg>
      <pc:sldChg chg="modNotes">
        <pc:chgData name="Maria Macleod" userId="S::maria@justrightscotland.org.uk::698f9e4e-8f20-4e0d-b5cd-796535131ce6" providerId="AD" clId="Web-{CE7715AC-BFB1-2C3A-F702-D4AC84F0AF66}" dt="2021-11-23T11:12:54.541" v="1846"/>
        <pc:sldMkLst>
          <pc:docMk/>
          <pc:sldMk cId="2523329480" sldId="344"/>
        </pc:sldMkLst>
      </pc:sldChg>
      <pc:sldChg chg="modNotes">
        <pc:chgData name="Maria Macleod" userId="S::maria@justrightscotland.org.uk::698f9e4e-8f20-4e0d-b5cd-796535131ce6" providerId="AD" clId="Web-{CE7715AC-BFB1-2C3A-F702-D4AC84F0AF66}" dt="2021-11-23T11:50:33.148" v="2874"/>
        <pc:sldMkLst>
          <pc:docMk/>
          <pc:sldMk cId="3555338149" sldId="346"/>
        </pc:sldMkLst>
      </pc:sldChg>
      <pc:sldChg chg="modNotes">
        <pc:chgData name="Maria Macleod" userId="S::maria@justrightscotland.org.uk::698f9e4e-8f20-4e0d-b5cd-796535131ce6" providerId="AD" clId="Web-{CE7715AC-BFB1-2C3A-F702-D4AC84F0AF66}" dt="2021-11-23T11:55:42.998" v="3119"/>
        <pc:sldMkLst>
          <pc:docMk/>
          <pc:sldMk cId="4276096073" sldId="350"/>
        </pc:sldMkLst>
      </pc:sldChg>
    </pc:docChg>
  </pc:docChgLst>
  <pc:docChgLst>
    <pc:chgData name="Laura Ffrench-Constant" userId="S::laura@jrsknowhow.org::7a0369f0-994b-4a46-b13d-e0d358a9926a" providerId="AD" clId="Web-{7D794D4C-D501-C11C-0472-DCA373473F3A}"/>
    <pc:docChg chg="modSld">
      <pc:chgData name="Laura Ffrench-Constant" userId="S::laura@jrsknowhow.org::7a0369f0-994b-4a46-b13d-e0d358a9926a" providerId="AD" clId="Web-{7D794D4C-D501-C11C-0472-DCA373473F3A}" dt="2021-11-23T08:54:42.956" v="3"/>
      <pc:docMkLst>
        <pc:docMk/>
      </pc:docMkLst>
      <pc:sldChg chg="addSp">
        <pc:chgData name="Laura Ffrench-Constant" userId="S::laura@jrsknowhow.org::7a0369f0-994b-4a46-b13d-e0d358a9926a" providerId="AD" clId="Web-{7D794D4C-D501-C11C-0472-DCA373473F3A}" dt="2021-11-23T08:51:38.467" v="0"/>
        <pc:sldMkLst>
          <pc:docMk/>
          <pc:sldMk cId="352478624" sldId="316"/>
        </pc:sldMkLst>
        <pc:grpChg chg="add">
          <ac:chgData name="Laura Ffrench-Constant" userId="S::laura@jrsknowhow.org::7a0369f0-994b-4a46-b13d-e0d358a9926a" providerId="AD" clId="Web-{7D794D4C-D501-C11C-0472-DCA373473F3A}" dt="2021-11-23T08:51:38.467" v="0"/>
          <ac:grpSpMkLst>
            <pc:docMk/>
            <pc:sldMk cId="352478624" sldId="316"/>
            <ac:grpSpMk id="6" creationId="{ED76148D-B82C-4FCB-BAE2-02A9DE054D0E}"/>
          </ac:grpSpMkLst>
        </pc:grpChg>
      </pc:sldChg>
      <pc:sldChg chg="addSp delSp modSp">
        <pc:chgData name="Laura Ffrench-Constant" userId="S::laura@jrsknowhow.org::7a0369f0-994b-4a46-b13d-e0d358a9926a" providerId="AD" clId="Web-{7D794D4C-D501-C11C-0472-DCA373473F3A}" dt="2021-11-23T08:54:42.956" v="3"/>
        <pc:sldMkLst>
          <pc:docMk/>
          <pc:sldMk cId="3557664295" sldId="323"/>
        </pc:sldMkLst>
        <pc:grpChg chg="add del">
          <ac:chgData name="Laura Ffrench-Constant" userId="S::laura@jrsknowhow.org::7a0369f0-994b-4a46-b13d-e0d358a9926a" providerId="AD" clId="Web-{7D794D4C-D501-C11C-0472-DCA373473F3A}" dt="2021-11-23T08:54:42.956" v="3"/>
          <ac:grpSpMkLst>
            <pc:docMk/>
            <pc:sldMk cId="3557664295" sldId="323"/>
            <ac:grpSpMk id="4" creationId="{41A7FA73-116F-4BF5-80C8-30B8DECC9511}"/>
          </ac:grpSpMkLst>
        </pc:grpChg>
        <pc:picChg chg="topLvl">
          <ac:chgData name="Laura Ffrench-Constant" userId="S::laura@jrsknowhow.org::7a0369f0-994b-4a46-b13d-e0d358a9926a" providerId="AD" clId="Web-{7D794D4C-D501-C11C-0472-DCA373473F3A}" dt="2021-11-23T08:54:42.956" v="3"/>
          <ac:picMkLst>
            <pc:docMk/>
            <pc:sldMk cId="3557664295" sldId="323"/>
            <ac:picMk id="5" creationId="{BAACE39B-9198-4E3A-AB0B-06A58B998124}"/>
          </ac:picMkLst>
        </pc:picChg>
        <pc:picChg chg="topLvl">
          <ac:chgData name="Laura Ffrench-Constant" userId="S::laura@jrsknowhow.org::7a0369f0-994b-4a46-b13d-e0d358a9926a" providerId="AD" clId="Web-{7D794D4C-D501-C11C-0472-DCA373473F3A}" dt="2021-11-23T08:54:42.956" v="3"/>
          <ac:picMkLst>
            <pc:docMk/>
            <pc:sldMk cId="3557664295" sldId="323"/>
            <ac:picMk id="6" creationId="{31E79FEB-6814-4014-B4C8-DF3CD3BDF46F}"/>
          </ac:picMkLst>
        </pc:picChg>
        <pc:picChg chg="topLvl">
          <ac:chgData name="Laura Ffrench-Constant" userId="S::laura@jrsknowhow.org::7a0369f0-994b-4a46-b13d-e0d358a9926a" providerId="AD" clId="Web-{7D794D4C-D501-C11C-0472-DCA373473F3A}" dt="2021-11-23T08:54:42.956" v="3"/>
          <ac:picMkLst>
            <pc:docMk/>
            <pc:sldMk cId="3557664295" sldId="323"/>
            <ac:picMk id="7" creationId="{7F3F6CB2-40B4-4E0F-A953-330122E8D8ED}"/>
          </ac:picMkLst>
        </pc:picChg>
        <pc:picChg chg="topLvl">
          <ac:chgData name="Laura Ffrench-Constant" userId="S::laura@jrsknowhow.org::7a0369f0-994b-4a46-b13d-e0d358a9926a" providerId="AD" clId="Web-{7D794D4C-D501-C11C-0472-DCA373473F3A}" dt="2021-11-23T08:54:42.956" v="3"/>
          <ac:picMkLst>
            <pc:docMk/>
            <pc:sldMk cId="3557664295" sldId="323"/>
            <ac:picMk id="8" creationId="{AAD51550-D093-460E-A600-58F65153313E}"/>
          </ac:picMkLst>
        </pc:picChg>
        <pc:picChg chg="topLvl">
          <ac:chgData name="Laura Ffrench-Constant" userId="S::laura@jrsknowhow.org::7a0369f0-994b-4a46-b13d-e0d358a9926a" providerId="AD" clId="Web-{7D794D4C-D501-C11C-0472-DCA373473F3A}" dt="2021-11-23T08:54:42.956" v="3"/>
          <ac:picMkLst>
            <pc:docMk/>
            <pc:sldMk cId="3557664295" sldId="323"/>
            <ac:picMk id="10" creationId="{E79530F8-E710-4641-A8F2-B166879BE280}"/>
          </ac:picMkLst>
        </pc:picChg>
        <pc:picChg chg="topLvl">
          <ac:chgData name="Laura Ffrench-Constant" userId="S::laura@jrsknowhow.org::7a0369f0-994b-4a46-b13d-e0d358a9926a" providerId="AD" clId="Web-{7D794D4C-D501-C11C-0472-DCA373473F3A}" dt="2021-11-23T08:54:42.956" v="3"/>
          <ac:picMkLst>
            <pc:docMk/>
            <pc:sldMk cId="3557664295" sldId="323"/>
            <ac:picMk id="12" creationId="{7CE2291C-5048-49C7-AE7E-0DEE4354A762}"/>
          </ac:picMkLst>
        </pc:picChg>
        <pc:picChg chg="mod topLvl">
          <ac:chgData name="Laura Ffrench-Constant" userId="S::laura@jrsknowhow.org::7a0369f0-994b-4a46-b13d-e0d358a9926a" providerId="AD" clId="Web-{7D794D4C-D501-C11C-0472-DCA373473F3A}" dt="2021-11-23T08:54:42.956" v="3"/>
          <ac:picMkLst>
            <pc:docMk/>
            <pc:sldMk cId="3557664295" sldId="323"/>
            <ac:picMk id="18" creationId="{12EC1A31-3732-430A-8D82-D8912BF0BB5A}"/>
          </ac:picMkLst>
        </pc:picChg>
      </pc:sldChg>
    </pc:docChg>
  </pc:docChgLst>
  <pc:docChgLst>
    <pc:chgData name="Maria Macleod" userId="S::maria@justrightscotland.org.uk::698f9e4e-8f20-4e0d-b5cd-796535131ce6" providerId="AD" clId="Web-{BC030EA1-9236-234E-60D3-0D5213B476B1}"/>
    <pc:docChg chg="modSld">
      <pc:chgData name="Maria Macleod" userId="S::maria@justrightscotland.org.uk::698f9e4e-8f20-4e0d-b5cd-796535131ce6" providerId="AD" clId="Web-{BC030EA1-9236-234E-60D3-0D5213B476B1}" dt="2021-11-22T21:35:27.166" v="19"/>
      <pc:docMkLst>
        <pc:docMk/>
      </pc:docMkLst>
      <pc:sldChg chg="modNotes">
        <pc:chgData name="Maria Macleod" userId="S::maria@justrightscotland.org.uk::698f9e4e-8f20-4e0d-b5cd-796535131ce6" providerId="AD" clId="Web-{BC030EA1-9236-234E-60D3-0D5213B476B1}" dt="2021-11-22T21:35:27.166" v="19"/>
        <pc:sldMkLst>
          <pc:docMk/>
          <pc:sldMk cId="3557664295" sldId="323"/>
        </pc:sldMkLst>
      </pc:sldChg>
    </pc:docChg>
  </pc:docChgLst>
</pc:chgInfo>
</file>

<file path=ppt/comments/modernComment_12D_8A20077D.xml><?xml version="1.0" encoding="utf-8"?>
<p188:cmLst xmlns:a="http://schemas.openxmlformats.org/drawingml/2006/main" xmlns:r="http://schemas.openxmlformats.org/officeDocument/2006/relationships" xmlns:p188="http://schemas.microsoft.com/office/powerpoint/2018/8/main">
  <p188:cm id="{432F36E1-F961-405D-B291-9350FCEBCDE1}" authorId="{51AD1DD5-D3C8-A313-2F68-2101D23A2DF8}" status="resolved" created="2021-11-18T12:59:01.994" complete="100000">
    <pc:sldMkLst xmlns:pc="http://schemas.microsoft.com/office/powerpoint/2013/main/command">
      <pc:docMk/>
      <pc:sldMk cId="2317354877" sldId="301"/>
    </pc:sldMkLst>
    <p188:txBody>
      <a:bodyPr/>
      <a:lstStyle/>
      <a:p>
        <a:r>
          <a:rPr lang="en-GB"/>
          <a:t>Could animate this - animation re: prevalence + forms of SH</a:t>
        </a:r>
      </a:p>
    </p188:txBody>
  </p188:cm>
</p188:cmLst>
</file>

<file path=ppt/comments/modernComment_15B_94A20D00.xml><?xml version="1.0" encoding="utf-8"?>
<p188:cmLst xmlns:a="http://schemas.openxmlformats.org/drawingml/2006/main" xmlns:r="http://schemas.openxmlformats.org/officeDocument/2006/relationships" xmlns:p188="http://schemas.microsoft.com/office/powerpoint/2018/8/main">
  <p188:cm id="{FEBD2947-2082-44B6-9D3C-EFA1E56AFC54}" authorId="{31988DA6-9226-43E6-80D0-4CC2135314FB}" status="resolved" created="2021-11-22T15:05:08.936" complete="100000">
    <ac:deMkLst xmlns:ac="http://schemas.microsoft.com/office/drawing/2013/main/command">
      <pc:docMk xmlns:pc="http://schemas.microsoft.com/office/powerpoint/2013/main/command"/>
      <pc:sldMk xmlns:pc="http://schemas.microsoft.com/office/powerpoint/2013/main/command" cId="2493648128" sldId="347"/>
      <ac:spMk id="299" creationId="{00000000-0000-0000-0000-000000000000}"/>
    </ac:deMkLst>
    <p188:replyLst>
      <p188:reply id="{E020F2CB-C113-4C82-B8C0-4A6BF7892B3B}" authorId="{31988DA6-9226-43E6-80D0-4CC2135314FB}" created="2021-11-22T15:06:00.813">
        <p188:txBody>
          <a:bodyPr/>
          <a:lstStyle/>
          <a:p>
            <a:r>
              <a:rPr lang="en-GB"/>
              <a:t>Catriona</a:t>
            </a:r>
          </a:p>
        </p188:txBody>
      </p188:reply>
    </p188:replyLst>
    <p188:txBody>
      <a:bodyPr/>
      <a:lstStyle/>
      <a:p>
        <a:r>
          <a:rPr lang="en-GB"/>
          <a:t>I would suggest a Scottish or Irish Gaelic name like Cayleigh, Carleigh?</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9351167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d4af4732f8_0_4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d4af4732f8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Good afternoon! Thank you all for coming along to our training today on sexual harassment in the workplace.</a:t>
            </a:r>
            <a:endParaRPr lang="en-US"/>
          </a:p>
          <a:p>
            <a:pPr marL="0" indent="0">
              <a:buNone/>
            </a:pPr>
            <a:endParaRPr lang="en-GB"/>
          </a:p>
          <a:p>
            <a:pPr marL="0" indent="0">
              <a:buNone/>
            </a:pPr>
            <a:r>
              <a:rPr lang="en-GB"/>
              <a:t>My name is Maria Macleod, and I'm a solicitor employed by </a:t>
            </a:r>
            <a:r>
              <a:rPr lang="en-GB" err="1"/>
              <a:t>JustRight</a:t>
            </a:r>
            <a:r>
              <a:rPr lang="en-GB"/>
              <a:t> Scotland (a Human Rights and Justice law centre based in Glasgow) and I work in our Scottish Women's Rights Centre.</a:t>
            </a:r>
          </a:p>
          <a:p>
            <a:pPr marL="0" indent="0">
              <a:buNone/>
            </a:pPr>
            <a:endParaRPr lang="en-GB"/>
          </a:p>
          <a:p>
            <a:pPr marL="0" indent="0">
              <a:buNone/>
            </a:pPr>
            <a:r>
              <a:rPr lang="en-GB"/>
              <a:t>I'm joined by my colleague Laura, who is our Digital Training &amp; Learning Co-Ordinator from JRS Knowhow (</a:t>
            </a:r>
            <a:r>
              <a:rPr lang="en-GB" err="1"/>
              <a:t>JustRight</a:t>
            </a:r>
            <a:r>
              <a:rPr lang="en-GB"/>
              <a:t> Scotland’s new social enterprise delivering training and learning).</a:t>
            </a:r>
          </a:p>
          <a:p>
            <a:pPr marL="0" indent="0">
              <a:buNone/>
            </a:pPr>
            <a:endParaRPr lang="en-GB"/>
          </a:p>
          <a:p>
            <a:pPr marL="0" indent="0">
              <a:buNone/>
            </a:pPr>
            <a:r>
              <a:rPr lang="en-GB"/>
              <a:t>So if you encounter any technical problems with the Zoom meeting, please send Laura a wee message and she'll be able to assist (or you can email her – she'll pop her email address in the chat box).</a:t>
            </a:r>
          </a:p>
          <a:p>
            <a:pPr marL="0" indent="0">
              <a:buNone/>
            </a:pPr>
            <a:endParaRPr lang="en-GB"/>
          </a:p>
          <a:p>
            <a:pPr marL="0" indent="0">
              <a:buNone/>
            </a:pPr>
            <a:r>
              <a:rPr lang="en-GB"/>
              <a:t>We're not recording the session today (so hopefully that makes it feel a bit more relaxed). And Maariyah has very kindly circulated the slides for today's training session – hopefully you've all received them. </a:t>
            </a:r>
          </a:p>
          <a:p>
            <a:pPr marL="0" indent="0">
              <a:buNone/>
            </a:pPr>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GB"/>
              <a:t>I'm keen for you to refelect on how this might apply to your practice as we go, so if you have any reflections as we go – please pop them in the chat or raise your hand – or pop them in Slido :) </a:t>
            </a:r>
            <a:endParaRPr lang="en-US"/>
          </a:p>
          <a:p>
            <a:pPr marL="0" indent="0">
              <a:buNone/>
            </a:pPr>
            <a:endParaRPr lang="en-GB"/>
          </a:p>
          <a:p>
            <a:pPr marL="0" indent="0">
              <a:buNone/>
            </a:pPr>
            <a:r>
              <a:rPr lang="en-GB"/>
              <a:t>[Laura – could you explain a bit about Slido – what it is and how you can get involved].</a:t>
            </a:r>
          </a:p>
          <a:p>
            <a:pPr marL="0" indent="0">
              <a:buNone/>
            </a:pPr>
            <a:endParaRPr lang="en-GB"/>
          </a:p>
          <a:p>
            <a:pPr marL="0" indent="0">
              <a:buNone/>
            </a:pPr>
            <a:r>
              <a:rPr lang="en-GB"/>
              <a:t>In terms of questions: no question is a silly question, so please do ask questions as we go if something isn’t clear.</a:t>
            </a:r>
          </a:p>
          <a:p>
            <a:pPr marL="0" indent="0">
              <a:buNone/>
            </a:pPr>
            <a:r>
              <a:rPr lang="en-GB"/>
              <a:t>If I don't have time to answer all of your questions today, we'll make sure that we can get the answer to you after the session. </a:t>
            </a:r>
          </a:p>
          <a:p>
            <a:pPr marL="0" indent="0">
              <a:buNone/>
            </a:pPr>
            <a:endParaRPr lang="en-GB"/>
          </a:p>
        </p:txBody>
      </p:sp>
      <p:sp>
        <p:nvSpPr>
          <p:cNvPr id="4" name="Slide Number Placeholder 3"/>
          <p:cNvSpPr>
            <a:spLocks noGrp="1"/>
          </p:cNvSpPr>
          <p:nvPr>
            <p:ph type="sldNum" sz="quarter" idx="5"/>
          </p:nvPr>
        </p:nvSpPr>
        <p:spPr/>
        <p:txBody>
          <a:bodyPr/>
          <a:lstStyle/>
          <a:p>
            <a:fld id="{1F7C5455-15E2-427B-8A07-5AFE0105F180}" type="slidenum">
              <a:rPr lang="en-GB" smtClean="0"/>
              <a:t>2</a:t>
            </a:fld>
            <a:endParaRPr lang="en-GB"/>
          </a:p>
        </p:txBody>
      </p:sp>
    </p:spTree>
    <p:extLst>
      <p:ext uri="{BB962C8B-B14F-4D97-AF65-F5344CB8AC3E}">
        <p14:creationId xmlns:p14="http://schemas.microsoft.com/office/powerpoint/2010/main" val="1436260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fontAlgn="base">
              <a:buNone/>
            </a:pPr>
            <a:r>
              <a:rPr lang="en-GB">
                <a:latin typeface="Segoe UI"/>
                <a:cs typeface="Segoe UI"/>
              </a:rPr>
              <a:t>In terms of using Zoom, most of you will be very familiar with Zoom but as a quick recap in case there's anyone who's spent their time since March 2020 on Teams or BlueJeans or Skype, here are some of the key functions: </a:t>
            </a:r>
            <a:endParaRPr lang="en-GB">
              <a:latin typeface="Segoe UI" panose="020B0502040204020203" pitchFamily="34" charset="0"/>
            </a:endParaRPr>
          </a:p>
          <a:p>
            <a:pPr marL="158750" indent="0">
              <a:buNone/>
            </a:pPr>
            <a:endParaRPr lang="en-GB">
              <a:latin typeface="Segoe UI" panose="020B0502040204020203" pitchFamily="34" charset="0"/>
              <a:cs typeface="Segoe UI"/>
            </a:endParaRPr>
          </a:p>
          <a:p>
            <a:pPr marL="158750" indent="0">
              <a:buNone/>
            </a:pPr>
            <a:r>
              <a:rPr lang="en-GB">
                <a:latin typeface="Segoe UI"/>
                <a:cs typeface="Segoe UI"/>
              </a:rPr>
              <a:t>Mute is in the bottom left</a:t>
            </a:r>
          </a:p>
          <a:p>
            <a:pPr marL="158750" indent="0">
              <a:buNone/>
            </a:pPr>
            <a:r>
              <a:rPr lang="en-GB">
                <a:latin typeface="Segoe UI"/>
                <a:cs typeface="Segoe UI"/>
              </a:rPr>
              <a:t>The chat function is in the middle</a:t>
            </a:r>
          </a:p>
          <a:p>
            <a:pPr marL="158750" indent="0">
              <a:buNone/>
            </a:pPr>
            <a:r>
              <a:rPr lang="en-GB">
                <a:latin typeface="Segoe UI"/>
                <a:cs typeface="Segoe UI"/>
              </a:rPr>
              <a:t>And if you want to raise your hand/ share an emoji (e.g. thumbs up, etc.) - you can click on the reactions button</a:t>
            </a:r>
          </a:p>
          <a:p>
            <a:pPr marL="158750" indent="0">
              <a:buNone/>
            </a:pPr>
            <a:endParaRPr lang="en-GB">
              <a:latin typeface="Segoe UI"/>
              <a:cs typeface="Segoe UI"/>
            </a:endParaRPr>
          </a:p>
          <a:p>
            <a:pPr marL="158750" indent="0">
              <a:buNone/>
            </a:pPr>
            <a:r>
              <a:rPr lang="en-GB">
                <a:latin typeface="Segoe UI"/>
                <a:cs typeface="Segoe UI"/>
              </a:rPr>
              <a:t>If you want to leave, click the leave meeting button at the bottom right. If you accidentally leave, you can re-join using the same link and password </a:t>
            </a:r>
            <a:r>
              <a:rPr lang="en-GB" err="1">
                <a:latin typeface="Segoe UI"/>
                <a:cs typeface="Segoe UI"/>
              </a:rPr>
              <a:t>Mariyaah</a:t>
            </a:r>
            <a:r>
              <a:rPr lang="en-GB">
                <a:latin typeface="Segoe UI"/>
                <a:cs typeface="Segoe UI"/>
              </a:rPr>
              <a:t> emailed out to you. </a:t>
            </a:r>
            <a:endParaRPr lang="en-GB"/>
          </a:p>
          <a:p>
            <a:pPr marL="158750" indent="0">
              <a:buNone/>
            </a:pPr>
            <a:endParaRPr lang="en-GB">
              <a:latin typeface="Segoe UI" panose="020B0502040204020203" pitchFamily="34" charset="0"/>
              <a:cs typeface="Segoe UI"/>
            </a:endParaRPr>
          </a:p>
          <a:p>
            <a:pPr marL="158750" indent="0">
              <a:buNone/>
            </a:pPr>
            <a:r>
              <a:rPr lang="en-GB">
                <a:latin typeface="Segoe UI"/>
                <a:cs typeface="Segoe UI"/>
              </a:rPr>
              <a:t>I appreciate that it can be challenging learning from home – sometimes the doorbell goes, pets want to get involved - so if you need to turn your camera off at any point, please do. Although I should add that pets are always welcome and it is really nice to see your faces so if you're able to leave your camera on it would be great to see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7C5455-15E2-427B-8A07-5AFE0105F1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68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a:t>In terms of accessibility, if you wish to read subtitles, then you can click the more button and it'll bring up the subtitles. They're not perfect but they seem to be able to understand my </a:t>
            </a:r>
            <a:r>
              <a:rPr lang="en-GB" err="1"/>
              <a:t>teuchtar</a:t>
            </a:r>
            <a:r>
              <a:rPr lang="en-GB"/>
              <a:t> accent okay so hopefully they'll be helpful if you need them.</a:t>
            </a:r>
          </a:p>
        </p:txBody>
      </p:sp>
      <p:sp>
        <p:nvSpPr>
          <p:cNvPr id="4" name="Slide Number Placeholder 3"/>
          <p:cNvSpPr>
            <a:spLocks noGrp="1"/>
          </p:cNvSpPr>
          <p:nvPr>
            <p:ph type="sldNum" sz="quarter" idx="5"/>
          </p:nvPr>
        </p:nvSpPr>
        <p:spPr/>
        <p:txBody>
          <a:bodyPr/>
          <a:lstStyle/>
          <a:p>
            <a:fld id="{1F7C5455-15E2-427B-8A07-5AFE0105F180}" type="slidenum">
              <a:rPr lang="en-GB" smtClean="0"/>
              <a:t>4</a:t>
            </a:fld>
            <a:endParaRPr lang="en-GB"/>
          </a:p>
        </p:txBody>
      </p:sp>
    </p:spTree>
    <p:extLst>
      <p:ext uri="{BB962C8B-B14F-4D97-AF65-F5344CB8AC3E}">
        <p14:creationId xmlns:p14="http://schemas.microsoft.com/office/powerpoint/2010/main" val="935298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Here are a wee list of Zoom shortcuts. You may already be familiar with them but, if not, you might find these useful. Particularly Alt +A if you need to mute/ unmute.</a:t>
            </a:r>
          </a:p>
        </p:txBody>
      </p:sp>
      <p:sp>
        <p:nvSpPr>
          <p:cNvPr id="4" name="Slide Number Placeholder 3"/>
          <p:cNvSpPr>
            <a:spLocks noGrp="1"/>
          </p:cNvSpPr>
          <p:nvPr>
            <p:ph type="sldNum" sz="quarter" idx="5"/>
          </p:nvPr>
        </p:nvSpPr>
        <p:spPr/>
        <p:txBody>
          <a:bodyPr/>
          <a:lstStyle/>
          <a:p>
            <a:fld id="{1F7C5455-15E2-427B-8A07-5AFE0105F180}" type="slidenum">
              <a:rPr lang="en-GB" smtClean="0"/>
              <a:t>5</a:t>
            </a:fld>
            <a:endParaRPr lang="en-GB"/>
          </a:p>
        </p:txBody>
      </p:sp>
    </p:spTree>
    <p:extLst>
      <p:ext uri="{BB962C8B-B14F-4D97-AF65-F5344CB8AC3E}">
        <p14:creationId xmlns:p14="http://schemas.microsoft.com/office/powerpoint/2010/main" val="104069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d73d28d78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d73d28d78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a:t>So turning to what we're going to cover today:</a:t>
            </a:r>
          </a:p>
          <a:p>
            <a:pPr marL="0" indent="0">
              <a:buNone/>
            </a:pPr>
            <a:endParaRPr lang="en"/>
          </a:p>
          <a:p>
            <a:pPr marL="0" indent="0">
              <a:buNone/>
            </a:pPr>
            <a:r>
              <a:rPr lang="en"/>
              <a:t>I'll start by speaking a bit about the sexual harassment service</a:t>
            </a:r>
          </a:p>
          <a:p>
            <a:pPr marL="0" indent="0">
              <a:buNone/>
            </a:pPr>
            <a:endParaRPr lang="en"/>
          </a:p>
          <a:p>
            <a:pPr marL="0" indent="0">
              <a:buNone/>
            </a:pPr>
            <a:r>
              <a:rPr lang="en"/>
              <a:t>I'll then focus on the law, looking at:</a:t>
            </a:r>
          </a:p>
          <a:p>
            <a:pPr marL="0" indent="0">
              <a:buNone/>
            </a:pPr>
            <a:r>
              <a:rPr lang="en"/>
              <a:t>- The Equality Act</a:t>
            </a:r>
          </a:p>
          <a:p>
            <a:pPr marL="0" indent="0">
              <a:buNone/>
            </a:pPr>
            <a:r>
              <a:rPr lang="en"/>
              <a:t>- Third party harassment; and</a:t>
            </a:r>
          </a:p>
          <a:p>
            <a:pPr marL="0" indent="0">
              <a:buNone/>
            </a:pPr>
            <a:r>
              <a:rPr lang="en"/>
              <a:t>- Non-disclosure agreements</a:t>
            </a:r>
          </a:p>
          <a:p>
            <a:pPr marL="0" indent="0">
              <a:buNone/>
            </a:pPr>
            <a:endParaRPr lang="en"/>
          </a:p>
          <a:p>
            <a:pPr marL="0" indent="0">
              <a:buNone/>
            </a:pPr>
            <a:r>
              <a:rPr lang="en"/>
              <a:t>We'll then turn to Tribunal claims, and information/ evidence solicitors would seek to gather</a:t>
            </a:r>
          </a:p>
          <a:p>
            <a:pPr marL="0" indent="0">
              <a:buNone/>
            </a:pPr>
            <a:endParaRPr lang="en"/>
          </a:p>
          <a:p>
            <a:pPr marL="0" indent="0">
              <a:buNone/>
            </a:pPr>
            <a:r>
              <a:rPr lang="en"/>
              <a:t>Then finally, I'll signpost you to some useful information and further resurces – before we take a break – and then apply some of that learning to the case studies.</a:t>
            </a:r>
          </a:p>
          <a:p>
            <a:pPr marL="0" indent="0">
              <a:buNone/>
            </a:pPr>
            <a:endParaRPr lang="en"/>
          </a:p>
          <a:p>
            <a:pPr marL="0" indent="0">
              <a:buNone/>
            </a:pPr>
            <a:r>
              <a:rPr lang="en"/>
              <a:t>Does that all sound okay?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d73d28d78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d73d28d78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a:t>When we finish up today – I'm hoping that you will be:</a:t>
            </a:r>
            <a:endParaRPr lang="en-US"/>
          </a:p>
          <a:p>
            <a:pPr marL="0" indent="0">
              <a:buNone/>
            </a:pPr>
            <a:r>
              <a:rPr lang="en"/>
              <a:t>- more familiar with the definition of SH set out in the Equality Act – and employer's obligations that flow from it (and rights that employees have)</a:t>
            </a:r>
          </a:p>
          <a:p>
            <a:pPr marL="0" indent="0">
              <a:buNone/>
            </a:pPr>
            <a:r>
              <a:rPr lang="en"/>
              <a:t>- Be aware of the process for someone to raise a claim in the ET (if they wish to do that); and</a:t>
            </a:r>
          </a:p>
          <a:p>
            <a:pPr marL="0" indent="0">
              <a:buNone/>
            </a:pPr>
            <a:r>
              <a:rPr lang="en"/>
              <a:t>- Be aware of helpful resources/ ways for women to access support.</a:t>
            </a:r>
          </a:p>
          <a:p>
            <a:pPr marL="0" indent="0">
              <a:buNone/>
            </a:pPr>
            <a:endParaRPr lang="en"/>
          </a:p>
        </p:txBody>
      </p:sp>
    </p:spTree>
    <p:extLst>
      <p:ext uri="{BB962C8B-B14F-4D97-AF65-F5344CB8AC3E}">
        <p14:creationId xmlns:p14="http://schemas.microsoft.com/office/powerpoint/2010/main" val="3258038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097553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d4af4732f8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d4af4732f8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just">
              <a:buNone/>
            </a:pPr>
            <a:r>
              <a:rPr lang="en-GB"/>
              <a:t>Many of you will likely know a little bit about the Scottish Women's Rights Centre as we are a collaboration between </a:t>
            </a:r>
            <a:r>
              <a:rPr lang="en-GB" err="1"/>
              <a:t>JustRight</a:t>
            </a:r>
            <a:r>
              <a:rPr lang="en-GB"/>
              <a:t> Scotland (the law firm that I work for), Rape Crisis Scotland and the University of Strathclyde Law Clinic. </a:t>
            </a:r>
            <a:endParaRPr lang="en-US"/>
          </a:p>
          <a:p>
            <a:pPr algn="just">
              <a:buNone/>
            </a:pPr>
            <a:endParaRPr lang="en-GB"/>
          </a:p>
          <a:p>
            <a:pPr algn="just">
              <a:buNone/>
            </a:pPr>
            <a:r>
              <a:rPr lang="en-GB"/>
              <a:t>. We're quite a unique project as we provide free legal information, advice, representation and advocacy support to women affected by violence and abuse.</a:t>
            </a:r>
            <a:endParaRPr lang="en-US"/>
          </a:p>
          <a:p>
            <a:pPr algn="just">
              <a:buNone/>
            </a:pPr>
            <a:endParaRPr lang="en-GB"/>
          </a:p>
          <a:p>
            <a:pPr algn="just">
              <a:buNone/>
            </a:pPr>
            <a:r>
              <a:rPr lang="en-GB"/>
              <a:t> We’re funded by the Scottish Government, administered by the Scottish Legal Aid Board, and the project I'm working on – which we'll talk a bit more about shortly – is funded by Justice and Equality Fund administered by Rosa. </a:t>
            </a:r>
            <a:endParaRPr lang="en-US"/>
          </a:p>
          <a:p>
            <a:pPr algn="just">
              <a:buNone/>
            </a:pPr>
            <a:endParaRPr lang="en-US"/>
          </a:p>
          <a:p>
            <a:pPr marL="0" lvl="0" indent="0" algn="l">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d4af4732f8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d4af4732f8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gn="just">
              <a:buNone/>
            </a:pPr>
            <a:r>
              <a:rPr lang="en-GB"/>
              <a:t>The Sexual Harassment Project has been made possible by the Justice and Equality Fund, which was set up by Emma Watson and a number of other members of the entertainment industry in response to #MeToo and times up campaigns with the aim of tackling sexual harassment – particularly in the workplace. </a:t>
            </a:r>
            <a:endParaRPr lang="en-US"/>
          </a:p>
          <a:p>
            <a:pPr marL="0" indent="0" algn="just">
              <a:buNone/>
            </a:pPr>
            <a:endParaRPr lang="en-GB"/>
          </a:p>
          <a:p>
            <a:pPr marL="0" indent="0" algn="just">
              <a:buNone/>
            </a:pPr>
            <a:r>
              <a:rPr lang="en-GB" b="1"/>
              <a:t>#MeToo</a:t>
            </a:r>
          </a:p>
          <a:p>
            <a:pPr marL="0" indent="0" algn="just">
              <a:buNone/>
            </a:pPr>
            <a:r>
              <a:rPr lang="en-GB"/>
              <a:t>We've just passed the 4th anniversary of the #MeToo movement and it's great to be able to reflect on the progress that has been made – particularly in terms of the awareness raised of sexual harassment and its prevalence in society. </a:t>
            </a:r>
          </a:p>
          <a:p>
            <a:pPr marL="0" indent="0" algn="just">
              <a:buNone/>
            </a:pPr>
            <a:endParaRPr lang="en-GB"/>
          </a:p>
          <a:p>
            <a:pPr marL="0" indent="0" algn="just">
              <a:buNone/>
            </a:pPr>
            <a:r>
              <a:rPr lang="en-GB"/>
              <a:t>We know, from statistics published by the Government Equalities Office 2020 Survey on Sexual Harassment:</a:t>
            </a:r>
          </a:p>
          <a:p>
            <a:pPr marL="0" indent="0" algn="just">
              <a:buNone/>
            </a:pPr>
            <a:r>
              <a:rPr lang="en-GB"/>
              <a:t>– that 29% of the working population has experienced at least one form for sexual harassment at work in the last 12 months; and</a:t>
            </a:r>
          </a:p>
          <a:p>
            <a:pPr marL="0" indent="0" algn="just">
              <a:buNone/>
            </a:pPr>
            <a:r>
              <a:rPr lang="en-GB"/>
              <a:t>Levels of formal reporting of sexual harassment in the workplace are very low.</a:t>
            </a:r>
          </a:p>
          <a:p>
            <a:pPr marL="0" indent="0" algn="just">
              <a:buNone/>
            </a:pPr>
            <a:r>
              <a:rPr lang="en-GB"/>
              <a:t>- Only 15% of people surveyed reported their experience formally (internally or externally), highlighting that employers are likely significantly under-estimating the amount of sexual harassment taking place.</a:t>
            </a:r>
          </a:p>
          <a:p>
            <a:pPr marL="0" indent="0" algn="just">
              <a:buNone/>
            </a:pPr>
            <a:endParaRPr lang="en-GB"/>
          </a:p>
          <a:p>
            <a:pPr marL="0" indent="0" algn="just">
              <a:buNone/>
            </a:pPr>
            <a:r>
              <a:rPr lang="en-GB" b="1"/>
              <a:t>Our Project</a:t>
            </a:r>
          </a:p>
          <a:p>
            <a:pPr marL="0" indent="0">
              <a:lnSpc>
                <a:spcPct val="90000"/>
              </a:lnSpc>
              <a:spcBef>
                <a:spcPts val="1000"/>
              </a:spcBef>
              <a:buNone/>
            </a:pPr>
            <a:r>
              <a:rPr lang="en-US"/>
              <a:t>Our project, provides </a:t>
            </a:r>
            <a:r>
              <a:rPr lang="en-GB"/>
              <a:t>information, advice, and representation to women who have encountered sexual harassment:</a:t>
            </a:r>
            <a:endParaRPr lang="en-US"/>
          </a:p>
          <a:p>
            <a:pPr marL="628650" lvl="1" indent="-171450">
              <a:lnSpc>
                <a:spcPct val="120000"/>
              </a:lnSpc>
              <a:spcBef>
                <a:spcPts val="500"/>
              </a:spcBef>
              <a:buFont typeface="Arial,Sans-Serif"/>
              <a:buChar char="•"/>
            </a:pPr>
            <a:r>
              <a:rPr lang="en-GB"/>
              <a:t>in the workplace, AND ALSO</a:t>
            </a:r>
            <a:endParaRPr lang="en-US"/>
          </a:p>
          <a:p>
            <a:pPr marL="628650" lvl="1" indent="-171450">
              <a:lnSpc>
                <a:spcPct val="90000"/>
              </a:lnSpc>
              <a:spcBef>
                <a:spcPts val="500"/>
              </a:spcBef>
              <a:buFont typeface="Arial,Sans-Serif"/>
              <a:buChar char="•"/>
            </a:pPr>
            <a:r>
              <a:rPr lang="en-GB"/>
              <a:t>online, and </a:t>
            </a:r>
            <a:endParaRPr lang="en-US"/>
          </a:p>
          <a:p>
            <a:pPr marL="628650" lvl="1" indent="-171450">
              <a:lnSpc>
                <a:spcPct val="90000"/>
              </a:lnSpc>
              <a:spcBef>
                <a:spcPts val="500"/>
              </a:spcBef>
              <a:buFont typeface="Arial,Sans-Serif"/>
              <a:buChar char="•"/>
            </a:pPr>
            <a:r>
              <a:rPr lang="en-GB"/>
              <a:t>in further and higher education.</a:t>
            </a:r>
            <a:endParaRPr lang="en-US"/>
          </a:p>
          <a:p>
            <a:pPr marL="628650" lvl="1" indent="-171450">
              <a:lnSpc>
                <a:spcPct val="90000"/>
              </a:lnSpc>
              <a:spcBef>
                <a:spcPts val="500"/>
              </a:spcBef>
              <a:buFont typeface="Arial,Sans-Serif"/>
              <a:buChar char="•"/>
            </a:pPr>
            <a:endParaRPr lang="en-GB"/>
          </a:p>
          <a:p>
            <a:pPr marL="628650" lvl="1" indent="-171450">
              <a:lnSpc>
                <a:spcPct val="90000"/>
              </a:lnSpc>
              <a:spcBef>
                <a:spcPts val="500"/>
              </a:spcBef>
              <a:buFont typeface="Arial,Sans-Serif"/>
              <a:buChar char="•"/>
            </a:pPr>
            <a:endParaRPr lang="en-GB"/>
          </a:p>
          <a:p>
            <a:pPr marL="0" indent="0">
              <a:buNone/>
            </a:pPr>
            <a:endParaRPr lang="en-US"/>
          </a:p>
          <a:p>
            <a:pPr marL="171450" indent="-171450">
              <a:buFont typeface="Arial,Sans-Serif"/>
              <a:buChar char="•"/>
            </a:pPr>
            <a:endParaRPr lang="en-GB"/>
          </a:p>
        </p:txBody>
      </p:sp>
    </p:spTree>
    <p:extLst>
      <p:ext uri="{BB962C8B-B14F-4D97-AF65-F5344CB8AC3E}">
        <p14:creationId xmlns:p14="http://schemas.microsoft.com/office/powerpoint/2010/main" val="896446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d4af4732f8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d4af4732f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There are a number of ways that women can contact our service.</a:t>
            </a:r>
          </a:p>
          <a:p>
            <a:pPr marL="0" indent="0">
              <a:buNone/>
            </a:pPr>
            <a:endParaRPr lang="en-GB"/>
          </a:p>
          <a:p>
            <a:pPr marL="0" indent="0">
              <a:buNone/>
            </a:pPr>
            <a:r>
              <a:rPr lang="en-GB"/>
              <a:t>- And I would add that we can offer second tier advice as well. So if you need information on behalf of someone that you're supporting – please don't hesitate to get in touch.</a:t>
            </a:r>
          </a:p>
          <a:p>
            <a:pPr marL="0" indent="0">
              <a:buNone/>
            </a:pPr>
            <a:endParaRPr lang="en-GB" b="1"/>
          </a:p>
          <a:p>
            <a:pPr marL="0" indent="0">
              <a:buNone/>
            </a:pPr>
            <a:r>
              <a:rPr lang="en-GB" b="1"/>
              <a:t>Helpline</a:t>
            </a:r>
          </a:p>
          <a:p>
            <a:pPr marL="0" indent="0">
              <a:buNone/>
            </a:pPr>
            <a:r>
              <a:rPr lang="en-GB"/>
              <a:t>We provide initial information and advice to women experiencing sexual harassment through our legal helpline.</a:t>
            </a:r>
          </a:p>
          <a:p>
            <a:pPr marL="0" indent="0">
              <a:buNone/>
            </a:pPr>
            <a:endParaRPr lang="en-GB"/>
          </a:p>
          <a:p>
            <a:pPr marL="0" indent="0">
              <a:buNone/>
            </a:pPr>
            <a:r>
              <a:rPr lang="en-GB"/>
              <a:t>Our helpline is open on:</a:t>
            </a:r>
          </a:p>
          <a:p>
            <a:pPr marL="0" indent="0">
              <a:buNone/>
            </a:pPr>
            <a:r>
              <a:rPr lang="en-GB"/>
              <a:t>Monday – 10-2</a:t>
            </a:r>
          </a:p>
          <a:p>
            <a:pPr marL="0" indent="0">
              <a:buNone/>
            </a:pPr>
            <a:r>
              <a:rPr lang="en-GB"/>
              <a:t>Tuesday 6-8</a:t>
            </a:r>
          </a:p>
          <a:p>
            <a:pPr marL="0" indent="0">
              <a:buNone/>
            </a:pPr>
            <a:r>
              <a:rPr lang="en-GB"/>
              <a:t>Wednesday 10-2</a:t>
            </a:r>
          </a:p>
          <a:p>
            <a:pPr marL="0" indent="0">
              <a:buNone/>
            </a:pPr>
            <a:r>
              <a:rPr lang="en-GB"/>
              <a:t>Friday 10-1pm</a:t>
            </a:r>
          </a:p>
          <a:p>
            <a:pPr marL="0" indent="0">
              <a:buNone/>
            </a:pPr>
            <a:endParaRPr lang="en-GB"/>
          </a:p>
          <a:p>
            <a:pPr marL="0" indent="0">
              <a:buNone/>
            </a:pPr>
            <a:r>
              <a:rPr lang="en-GB"/>
              <a:t>And for advocacy support on Tuesdays between 11-2pm</a:t>
            </a:r>
          </a:p>
          <a:p>
            <a:pPr marL="0" indent="0">
              <a:buNone/>
            </a:pPr>
            <a:endParaRPr lang="en-GB"/>
          </a:p>
          <a:p>
            <a:pPr marL="0" indent="0">
              <a:buNone/>
            </a:pPr>
            <a:r>
              <a:rPr lang="en-GB" b="1"/>
              <a:t>Legal Surgeries</a:t>
            </a:r>
          </a:p>
          <a:p>
            <a:pPr marL="0" indent="0">
              <a:buNone/>
            </a:pPr>
            <a:r>
              <a:rPr lang="en-GB"/>
              <a:t>We offer free, 1-hour legal advice appointments on a Wednesday between 10-1pm.</a:t>
            </a:r>
          </a:p>
          <a:p>
            <a:pPr marL="0" indent="0">
              <a:buNone/>
            </a:pPr>
            <a:endParaRPr lang="en-GB"/>
          </a:p>
          <a:p>
            <a:pPr marL="171450" indent="-171450"/>
            <a:r>
              <a:rPr lang="en-US"/>
              <a:t>We help women understand the law and relevant legal processes</a:t>
            </a:r>
          </a:p>
          <a:p>
            <a:pPr marL="171450" indent="-171450"/>
            <a:r>
              <a:rPr lang="en-US"/>
              <a:t>Provide information about their legal rights; and</a:t>
            </a:r>
          </a:p>
          <a:p>
            <a:pPr marL="171450" indent="-171450"/>
            <a:r>
              <a:rPr lang="en-US"/>
              <a:t>Outline their options so that they can decide how they wish to proceed (if they wish to take action at all); and </a:t>
            </a:r>
          </a:p>
          <a:p>
            <a:pPr marL="171450" indent="-171450"/>
            <a:r>
              <a:rPr lang="en-US"/>
              <a:t>We can signpost to further relevant support.</a:t>
            </a:r>
            <a:endParaRPr lang="en-GB"/>
          </a:p>
          <a:p>
            <a:pPr marL="0" indent="0">
              <a:buNone/>
            </a:pPr>
            <a:endParaRPr lang="en-US"/>
          </a:p>
          <a:p>
            <a:pPr marL="0" indent="0">
              <a:buNone/>
            </a:pPr>
            <a:r>
              <a:rPr lang="en-GB"/>
              <a:t>Appointments can be booked by calling our helpline; and </a:t>
            </a:r>
          </a:p>
          <a:p>
            <a:pPr marL="0" indent="0">
              <a:buNone/>
            </a:pPr>
            <a:r>
              <a:rPr lang="en-GB"/>
              <a:t>- we've recently launched an online booking system, which you can access through our website (and by clicking on the link on the slide).</a:t>
            </a:r>
          </a:p>
          <a:p>
            <a:pPr marL="0" indent="0">
              <a:buNone/>
            </a:pPr>
            <a:endParaRPr lang="en-GB"/>
          </a:p>
          <a:p>
            <a:pPr marL="0" indent="0">
              <a:buNone/>
            </a:pPr>
            <a:r>
              <a:rPr lang="en-GB" b="1"/>
              <a:t>Legal Representation</a:t>
            </a:r>
          </a:p>
          <a:p>
            <a:pPr marL="0" indent="0">
              <a:buNone/>
            </a:pPr>
            <a:r>
              <a:rPr lang="en-GB"/>
              <a:t>And we also offer legal representation for women who require in-depth legal advice or require legal representation in court or Tribunal proceedings.</a:t>
            </a:r>
          </a:p>
          <a:p>
            <a:pPr marL="0" indent="0">
              <a:buNone/>
            </a:pPr>
            <a:endParaRPr lang="en-GB"/>
          </a:p>
          <a:p>
            <a:pPr marL="0" indent="0">
              <a:buNone/>
            </a:pPr>
            <a:r>
              <a:rPr lang="en-GB"/>
              <a:t>We only take on a limited number of cases – focussing on strategic cases which can have the greatest impact on the gratest number of people, and/ or there are specific gaps in terms of women being able to access justice. </a:t>
            </a:r>
          </a:p>
          <a:p>
            <a:pPr marL="0" indent="0">
              <a:buNone/>
            </a:pPr>
            <a:endParaRPr lang="en-GB"/>
          </a:p>
          <a:p>
            <a:pPr marL="0" indent="0">
              <a:buNone/>
            </a:pPr>
            <a:r>
              <a:rPr lang="en-GB"/>
              <a:t>Women can request to have their cases considered for take on by completing the form on our website (which can also be accessed through the link on the slide).</a:t>
            </a:r>
          </a:p>
          <a:p>
            <a:pPr marL="0" indent="0">
              <a:buNone/>
            </a:pPr>
            <a:endParaRPr lang="en-GB"/>
          </a:p>
          <a:p>
            <a:pPr marL="0" indent="0">
              <a:buNone/>
            </a:pPr>
            <a:endParaRPr lang="en-GB"/>
          </a:p>
          <a:p>
            <a:pPr marL="0" indent="0">
              <a:buNone/>
            </a:pPr>
            <a:r>
              <a:rPr lang="en-GB"/>
              <a:t>Does anyone have any questions about our service? Or how they can get in touch?</a:t>
            </a:r>
          </a:p>
        </p:txBody>
      </p:sp>
    </p:spTree>
    <p:extLst>
      <p:ext uri="{BB962C8B-B14F-4D97-AF65-F5344CB8AC3E}">
        <p14:creationId xmlns:p14="http://schemas.microsoft.com/office/powerpoint/2010/main" val="1761419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Great, so turning to the law in relationto sexual harassment:</a:t>
            </a:r>
          </a:p>
          <a:p>
            <a:pPr marL="0" indent="0">
              <a:buNone/>
            </a:pPr>
            <a:endParaRPr lang="en-GB"/>
          </a:p>
          <a:p>
            <a:pPr marL="0" indent="0">
              <a:buNone/>
            </a:pPr>
            <a:endParaRPr lang="en-GB"/>
          </a:p>
          <a:p>
            <a:pPr marL="0" indent="0">
              <a:buNone/>
            </a:pPr>
            <a:r>
              <a:rPr lang="en-GB"/>
              <a:t>There are many duties that an employer owes to their workers/ or employers. We can’t touch on all duties in the time we have today – but to give you a flavour of some of the obligations, they include:</a:t>
            </a:r>
            <a:endParaRPr lang="en-US"/>
          </a:p>
          <a:p>
            <a:pPr marL="0" indent="0">
              <a:buNone/>
            </a:pPr>
            <a:endParaRPr lang="en-GB"/>
          </a:p>
          <a:p>
            <a:pPr marL="0" indent="0">
              <a:buNone/>
            </a:pPr>
            <a:r>
              <a:rPr lang="en-GB"/>
              <a:t>1. contractual duties: (such as the implied term of trust and confidence – in every contract of employment. Employers have a duty not to act in a way that is likely to seriously damage or destroy implied term of trust and confidence – and this is a 2-way duty for both employers and employees); </a:t>
            </a:r>
            <a:endParaRPr lang="en-US"/>
          </a:p>
          <a:p>
            <a:pPr marL="0" indent="0">
              <a:buNone/>
            </a:pPr>
            <a:r>
              <a:rPr lang="en-GB"/>
              <a:t>2. the common law duty of care: (To take reasonable care and skill regarding the provision of a safe workplace); and </a:t>
            </a:r>
            <a:endParaRPr lang="en-US"/>
          </a:p>
          <a:p>
            <a:pPr marL="0" indent="0">
              <a:buNone/>
            </a:pPr>
            <a:r>
              <a:rPr lang="en-GB"/>
              <a:t>3. duties under the Employment Rights Act (e.g. They have a duty to provide protection against detriment and dismissal (and is there to protect employees taking evasive action and protective action) - which may be particularly relevant where someone is experiencing sexual harassment at work.</a:t>
            </a:r>
            <a:endParaRPr lang="en-US"/>
          </a:p>
          <a:p>
            <a:pPr marL="0" indent="0">
              <a:buNone/>
            </a:pPr>
            <a:endParaRPr lang="en-GB"/>
          </a:p>
          <a:p>
            <a:pPr marL="0" indent="0">
              <a:buNone/>
            </a:pPr>
            <a:r>
              <a:rPr lang="en-GB"/>
              <a:t>Today – given our time constraints – I want to draw your attention to 2 of the key duties; and I'll particularly focus on the second – duties under the Equality Act. </a:t>
            </a:r>
          </a:p>
          <a:p>
            <a:pPr marL="0" indent="0">
              <a:buNone/>
            </a:pPr>
            <a:endParaRPr lang="en-GB"/>
          </a:p>
          <a:p>
            <a:pPr marL="0" indent="0">
              <a:buNone/>
            </a:pPr>
            <a:endParaRPr lang="en-GB"/>
          </a:p>
          <a:p>
            <a:pPr marL="0" indent="0">
              <a:buNone/>
            </a:pPr>
            <a:r>
              <a:rPr lang="en-GB"/>
              <a:t>Firstly – Duties under Health and Safety law.</a:t>
            </a:r>
            <a:endParaRPr lang="en-US"/>
          </a:p>
          <a:p>
            <a:pPr marL="0" indent="0">
              <a:buNone/>
            </a:pPr>
            <a:r>
              <a:rPr lang="en-GB"/>
              <a:t>  </a:t>
            </a:r>
            <a:endParaRPr lang="en-US"/>
          </a:p>
          <a:p>
            <a:pPr marL="171450" indent="-171450"/>
            <a:r>
              <a:rPr lang="en-GB"/>
              <a:t>S2 of the Health and Safety at work Act states that all employers must do everything ‘reasonably practicable’ to ensure a safe and healthy workplace.</a:t>
            </a:r>
          </a:p>
          <a:p>
            <a:pPr marL="0" indent="0">
              <a:buNone/>
            </a:pPr>
            <a:endParaRPr lang="en-GB"/>
          </a:p>
          <a:p>
            <a:pPr marL="0" indent="0">
              <a:buNone/>
            </a:pPr>
            <a:r>
              <a:rPr lang="en-GB"/>
              <a:t>They should: </a:t>
            </a:r>
          </a:p>
          <a:p>
            <a:pPr marL="0" indent="0">
              <a:buNone/>
            </a:pPr>
            <a:r>
              <a:rPr lang="en-GB"/>
              <a:t>- have regular health and safety discussions; and</a:t>
            </a:r>
          </a:p>
          <a:p>
            <a:pPr marL="0" indent="0">
              <a:buNone/>
            </a:pPr>
            <a:r>
              <a:rPr lang="en-GB"/>
              <a:t>- remove and reduce risks.</a:t>
            </a:r>
          </a:p>
          <a:p>
            <a:pPr marL="0" indent="0">
              <a:buNone/>
            </a:pPr>
            <a:endParaRPr lang="en-GB"/>
          </a:p>
          <a:p>
            <a:pPr marL="0" indent="0">
              <a:buNone/>
            </a:pPr>
            <a:endParaRPr lang="en-GB"/>
          </a:p>
          <a:p>
            <a:pPr marL="0" indent="0">
              <a:buNone/>
            </a:pPr>
            <a:r>
              <a:rPr lang="en-GB"/>
              <a:t>And Secondly – where we'll focus our time today – is their duty not to discriminate, harass or victimise their workers.</a:t>
            </a:r>
          </a:p>
        </p:txBody>
      </p:sp>
    </p:spTree>
    <p:extLst>
      <p:ext uri="{BB962C8B-B14F-4D97-AF65-F5344CB8AC3E}">
        <p14:creationId xmlns:p14="http://schemas.microsoft.com/office/powerpoint/2010/main" val="2613451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just">
              <a:buNone/>
            </a:pPr>
            <a:r>
              <a:rPr lang="en-US"/>
              <a:t>The Equality Act prohibits three types of harassment.  </a:t>
            </a:r>
          </a:p>
          <a:p>
            <a:pPr algn="just">
              <a:buNone/>
            </a:pPr>
            <a:endParaRPr lang="en-US"/>
          </a:p>
          <a:p>
            <a:pPr algn="just">
              <a:buNone/>
            </a:pPr>
            <a:r>
              <a:rPr lang="en-US" b="1"/>
              <a:t>FIRST</a:t>
            </a:r>
          </a:p>
          <a:p>
            <a:pPr algn="just">
              <a:buNone/>
            </a:pPr>
            <a:r>
              <a:rPr lang="en-GB"/>
              <a:t>Harassment is defined as unwanted conduct related to a relevant protected characteristic, that has the </a:t>
            </a:r>
            <a:r>
              <a:rPr lang="en-GB" b="1"/>
              <a:t>purpose </a:t>
            </a:r>
            <a:r>
              <a:rPr lang="en-GB" u="sng"/>
              <a:t>or</a:t>
            </a:r>
            <a:r>
              <a:rPr lang="en-GB"/>
              <a:t> </a:t>
            </a:r>
            <a:r>
              <a:rPr lang="en-GB" b="1"/>
              <a:t>effect</a:t>
            </a:r>
            <a:r>
              <a:rPr lang="en-GB"/>
              <a:t> of </a:t>
            </a:r>
            <a:r>
              <a:rPr lang="en-GB" b="1"/>
              <a:t>violating a person’s dignity</a:t>
            </a:r>
            <a:r>
              <a:rPr lang="en-GB"/>
              <a:t>, </a:t>
            </a:r>
            <a:r>
              <a:rPr lang="en-GB" u="sng"/>
              <a:t>or</a:t>
            </a:r>
            <a:r>
              <a:rPr lang="en-GB"/>
              <a:t> </a:t>
            </a:r>
            <a:r>
              <a:rPr lang="en-GB" b="1"/>
              <a:t>creating an intimidating, hostile, degrading, humiliating or offensive environment</a:t>
            </a:r>
            <a:r>
              <a:rPr lang="en-GB"/>
              <a:t> for that person. </a:t>
            </a:r>
            <a:r>
              <a:rPr lang="en-US"/>
              <a:t>  </a:t>
            </a:r>
            <a:endParaRPr lang="en-GB"/>
          </a:p>
          <a:p>
            <a:pPr algn="just">
              <a:buNone/>
            </a:pPr>
            <a:r>
              <a:rPr lang="en-GB"/>
              <a:t>  </a:t>
            </a:r>
          </a:p>
          <a:p>
            <a:pPr algn="just">
              <a:buNone/>
            </a:pPr>
            <a:r>
              <a:rPr lang="en-GB"/>
              <a:t>The relevant protected characteristics for the purposes of determining harassment are: </a:t>
            </a:r>
            <a:r>
              <a:rPr lang="en-US"/>
              <a:t>  </a:t>
            </a:r>
            <a:endParaRPr lang="en-GB"/>
          </a:p>
          <a:p>
            <a:pPr marL="171450" indent="-171450" algn="just"/>
            <a:r>
              <a:rPr lang="en-GB"/>
              <a:t>age</a:t>
            </a:r>
            <a:r>
              <a:rPr lang="en-US"/>
              <a:t> </a:t>
            </a:r>
            <a:endParaRPr lang="en-GB"/>
          </a:p>
          <a:p>
            <a:pPr marL="171450" indent="-171450" algn="just"/>
            <a:r>
              <a:rPr lang="en-GB"/>
              <a:t>race or ethnicity</a:t>
            </a:r>
            <a:r>
              <a:rPr lang="en-US"/>
              <a:t> </a:t>
            </a:r>
            <a:endParaRPr lang="en-GB"/>
          </a:p>
          <a:p>
            <a:pPr marL="171450" indent="-171450" algn="just"/>
            <a:r>
              <a:rPr lang="en-GB"/>
              <a:t>religion or belief</a:t>
            </a:r>
            <a:r>
              <a:rPr lang="en-US"/>
              <a:t> </a:t>
            </a:r>
            <a:endParaRPr lang="en-GB"/>
          </a:p>
          <a:p>
            <a:pPr marL="171450" indent="-171450" algn="just"/>
            <a:r>
              <a:rPr lang="en-GB"/>
              <a:t>sex</a:t>
            </a:r>
            <a:r>
              <a:rPr lang="en-US"/>
              <a:t> </a:t>
            </a:r>
            <a:endParaRPr lang="en-GB"/>
          </a:p>
          <a:p>
            <a:pPr marL="171450" indent="-171450" algn="just"/>
            <a:r>
              <a:rPr lang="en-GB"/>
              <a:t>disability</a:t>
            </a:r>
            <a:r>
              <a:rPr lang="en-US"/>
              <a:t> </a:t>
            </a:r>
            <a:endParaRPr lang="en-GB"/>
          </a:p>
          <a:p>
            <a:pPr marL="171450" indent="-171450" algn="just"/>
            <a:r>
              <a:rPr lang="en-GB"/>
              <a:t>sexual orientation</a:t>
            </a:r>
            <a:r>
              <a:rPr lang="en-US"/>
              <a:t> </a:t>
            </a:r>
            <a:endParaRPr lang="en-GB"/>
          </a:p>
          <a:p>
            <a:pPr marL="171450" indent="-171450" algn="just"/>
            <a:r>
              <a:rPr lang="en-GB"/>
              <a:t>gender reassignment (note that the language in the Equality Act is noted by the EHRC as being outdated – and so that act uses the word gender reassignment – but the preferred umbrella term would be 'trans.'</a:t>
            </a:r>
            <a:endParaRPr lang="en-US"/>
          </a:p>
          <a:p>
            <a:pPr marL="171450" indent="-171450" algn="just"/>
            <a:endParaRPr lang="en-GB"/>
          </a:p>
          <a:p>
            <a:pPr marL="0" indent="0" algn="just">
              <a:buNone/>
            </a:pPr>
            <a:r>
              <a:rPr lang="en-GB" b="1"/>
              <a:t>    SECOND</a:t>
            </a:r>
          </a:p>
          <a:p>
            <a:pPr algn="just">
              <a:buNone/>
            </a:pPr>
            <a:r>
              <a:rPr lang="en-GB"/>
              <a:t>The second type of harassment is sexual harassment (which we'll look at in more detail on the next slide)</a:t>
            </a:r>
            <a:r>
              <a:rPr lang="en-US"/>
              <a:t> </a:t>
            </a:r>
          </a:p>
          <a:p>
            <a:pPr algn="just">
              <a:buNone/>
            </a:pPr>
            <a:endParaRPr lang="en-US" b="1"/>
          </a:p>
          <a:p>
            <a:pPr algn="just">
              <a:buNone/>
            </a:pPr>
            <a:r>
              <a:rPr lang="en-US" b="1"/>
              <a:t>THIRD</a:t>
            </a:r>
            <a:endParaRPr lang="en-US"/>
          </a:p>
          <a:p>
            <a:pPr algn="just">
              <a:buNone/>
            </a:pPr>
            <a:r>
              <a:rPr lang="en-GB"/>
              <a:t>And the third type of harassment is </a:t>
            </a:r>
            <a:r>
              <a:rPr lang="en-GB" b="1"/>
              <a:t>less favourable treatment </a:t>
            </a:r>
            <a:r>
              <a:rPr lang="en-GB"/>
              <a:t>of an individual</a:t>
            </a:r>
            <a:r>
              <a:rPr lang="en-GB" b="1"/>
              <a:t> because they submit to, or reject,</a:t>
            </a:r>
            <a:r>
              <a:rPr lang="en-GB"/>
              <a:t> </a:t>
            </a:r>
            <a:r>
              <a:rPr lang="en-GB" b="1"/>
              <a:t>sexual harassment or harassment related to sex</a:t>
            </a:r>
            <a:r>
              <a:rPr lang="en-GB"/>
              <a:t> or gender reassignment.</a:t>
            </a:r>
            <a:r>
              <a:rPr lang="en-US"/>
              <a:t>  </a:t>
            </a:r>
            <a:endParaRPr lang="en-GB"/>
          </a:p>
          <a:p>
            <a:pPr algn="just">
              <a:buNone/>
            </a:pPr>
            <a:endParaRPr lang="en-US"/>
          </a:p>
          <a:p>
            <a:pPr marL="0" indent="0" algn="just">
              <a:buNone/>
            </a:pPr>
            <a:r>
              <a:rPr lang="en-GB"/>
              <a:t>  </a:t>
            </a:r>
            <a:r>
              <a:rPr lang="en-GB" b="1"/>
              <a:t>Example: less favourable treatment for rejecting harassment</a:t>
            </a:r>
            <a:r>
              <a:rPr lang="en-US"/>
              <a:t> </a:t>
            </a:r>
            <a:r>
              <a:rPr lang="en-GB"/>
              <a:t> </a:t>
            </a:r>
          </a:p>
          <a:p>
            <a:pPr marL="0" indent="0">
              <a:buNone/>
            </a:pPr>
            <a:r>
              <a:rPr lang="en-GB"/>
              <a:t>A shopkeeper propositions one of his shop assistants. She rejects his advances and is the consequently turned down for a promotion which she believes she would have got if she had accepted her boss's advances. </a:t>
            </a:r>
          </a:p>
          <a:p>
            <a:pPr marL="0" indent="0">
              <a:buNone/>
            </a:pPr>
            <a:endParaRPr lang="en-GB"/>
          </a:p>
          <a:p>
            <a:pPr marL="0" indent="0">
              <a:buNone/>
            </a:pPr>
            <a:endParaRPr lang="en-GB"/>
          </a:p>
          <a:p>
            <a:pPr marL="0" indent="0">
              <a:buNone/>
            </a:pPr>
            <a:r>
              <a:rPr lang="en-GB"/>
              <a:t>I want to turn now to the definition of Sexual Harassment </a:t>
            </a:r>
          </a:p>
        </p:txBody>
      </p:sp>
    </p:spTree>
    <p:extLst>
      <p:ext uri="{BB962C8B-B14F-4D97-AF65-F5344CB8AC3E}">
        <p14:creationId xmlns:p14="http://schemas.microsoft.com/office/powerpoint/2010/main" val="2640565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2" indent="0">
              <a:buNone/>
            </a:pPr>
            <a:r>
              <a:rPr lang="en-GB"/>
              <a:t>The legal definition of sexual harassment is set out in section 26 (2) of the Equality Act.</a:t>
            </a:r>
          </a:p>
          <a:p>
            <a:pPr marL="0" lvl="2" indent="0">
              <a:buNone/>
            </a:pPr>
            <a:r>
              <a:rPr lang="en-GB"/>
              <a:t>It's defined as:</a:t>
            </a:r>
          </a:p>
          <a:p>
            <a:pPr marL="0" lvl="2" indent="0">
              <a:buFont typeface="Arial"/>
              <a:buNone/>
            </a:pPr>
            <a:endParaRPr lang="en-GB"/>
          </a:p>
          <a:p>
            <a:pPr marL="171450" lvl="8" indent="-171450">
              <a:buFont typeface="Arial,Sans-Serif"/>
              <a:buChar char="•"/>
            </a:pPr>
            <a:r>
              <a:rPr lang="en-GB" b="1"/>
              <a:t>Unwanted conduct</a:t>
            </a:r>
            <a:r>
              <a:rPr lang="en-GB"/>
              <a:t> of a</a:t>
            </a:r>
            <a:r>
              <a:rPr lang="en-GB" b="1"/>
              <a:t> sexual nature</a:t>
            </a:r>
            <a:r>
              <a:rPr lang="en-GB"/>
              <a:t> that has the </a:t>
            </a:r>
            <a:r>
              <a:rPr lang="en-GB" b="1"/>
              <a:t>purpose</a:t>
            </a:r>
            <a:r>
              <a:rPr lang="en-GB"/>
              <a:t> </a:t>
            </a:r>
            <a:r>
              <a:rPr lang="en-GB" b="1" u="sng"/>
              <a:t>or</a:t>
            </a:r>
            <a:r>
              <a:rPr lang="en-GB" u="sng"/>
              <a:t> </a:t>
            </a:r>
            <a:r>
              <a:rPr lang="en-GB" b="1"/>
              <a:t>effect</a:t>
            </a:r>
            <a:r>
              <a:rPr lang="en-GB"/>
              <a:t> of: </a:t>
            </a:r>
          </a:p>
          <a:p>
            <a:pPr marL="171450" lvl="8" indent="-171450">
              <a:buFont typeface="Courier New,monospace"/>
              <a:buChar char="o"/>
            </a:pPr>
            <a:endParaRPr lang="en-GB"/>
          </a:p>
          <a:p>
            <a:pPr marL="640080" lvl="8" indent="-171450">
              <a:buFont typeface="Courier New,monospace"/>
              <a:buChar char="o"/>
            </a:pPr>
            <a:r>
              <a:rPr lang="en-GB" b="1"/>
              <a:t>violating a person’s dignity;</a:t>
            </a:r>
            <a:r>
              <a:rPr lang="en-GB"/>
              <a:t> or  </a:t>
            </a:r>
          </a:p>
          <a:p>
            <a:pPr marL="640080" lvl="8" indent="-171450">
              <a:buFont typeface="Courier New,monospace"/>
              <a:buChar char="o"/>
            </a:pPr>
            <a:endParaRPr lang="en-GB"/>
          </a:p>
          <a:p>
            <a:pPr marL="640080" lvl="2" indent="-171450">
              <a:buFont typeface="Courier New,monospace"/>
              <a:buChar char="o"/>
            </a:pPr>
            <a:r>
              <a:rPr lang="en-GB" b="1"/>
              <a:t>creating an intimidating, hostile, degrading, humiliating or offensive environment</a:t>
            </a:r>
            <a:endParaRPr lang="en-GB"/>
          </a:p>
          <a:p>
            <a:pPr marL="0" lvl="2" indent="0">
              <a:buNone/>
            </a:pPr>
            <a:endParaRPr lang="en-GB" b="1"/>
          </a:p>
          <a:p>
            <a:pPr marL="0" lvl="2" indent="0">
              <a:buNone/>
            </a:pPr>
            <a:r>
              <a:rPr lang="en-GB"/>
              <a:t>I want to break down this definition and consider each part separately:</a:t>
            </a:r>
          </a:p>
          <a:p>
            <a:pPr marL="0" lvl="2" indent="0">
              <a:buNone/>
            </a:pPr>
            <a:endParaRPr lang="en-GB"/>
          </a:p>
          <a:p>
            <a:pPr marL="0" lvl="2" indent="0">
              <a:buNone/>
            </a:pPr>
            <a:r>
              <a:rPr lang="en-GB"/>
              <a:t>1. First: Unwanted conduct of a sexual nature; then  SECOND, consider the -</a:t>
            </a:r>
          </a:p>
          <a:p>
            <a:pPr marL="0" lvl="2" indent="0">
              <a:buNone/>
            </a:pPr>
            <a:r>
              <a:rPr lang="en-GB"/>
              <a:t>2. Purpose or Effect; and then THIRDLY - think about - </a:t>
            </a:r>
          </a:p>
          <a:p>
            <a:pPr marL="0" lvl="2" indent="0">
              <a:buNone/>
            </a:pPr>
            <a:r>
              <a:rPr lang="en-GB"/>
              <a:t>3. What it means to violate a person's dignity OR create an intimidating, hostile, degrading, humiliating or offensive environment?</a:t>
            </a:r>
          </a:p>
          <a:p>
            <a:pPr marL="0" lvl="2" indent="0">
              <a:buNone/>
            </a:pPr>
            <a:br>
              <a:rPr lang="en-GB" b="1"/>
            </a:br>
            <a:r>
              <a:rPr lang="en-GB"/>
              <a:t>Turning first to unwanted conduct:</a:t>
            </a:r>
          </a:p>
          <a:p>
            <a:pPr marL="0" lvl="2" indent="0">
              <a:buNone/>
            </a:pPr>
            <a:r>
              <a:rPr lang="en-GB" b="1"/>
              <a:t>UNWANTED CONDUCT</a:t>
            </a:r>
          </a:p>
          <a:p>
            <a:pPr marL="171450" lvl="2" indent="-171450">
              <a:buChar char="•"/>
            </a:pPr>
            <a:r>
              <a:rPr lang="en-GB"/>
              <a:t>Unwanted means essentially the same as 'unwelcome' or 'uninvited'.</a:t>
            </a:r>
          </a:p>
          <a:p>
            <a:pPr marL="171450" lvl="2" indent="-171450">
              <a:buChar char="•"/>
            </a:pPr>
            <a:r>
              <a:rPr lang="en-GB"/>
              <a:t>It does not mean that someone has to expressly object to the conduct, in order for it to be unwanted. (EHRC Code para 7.8</a:t>
            </a:r>
          </a:p>
          <a:p>
            <a:pPr marL="171450" lvl="2" indent="-171450">
              <a:buFont typeface="Arial"/>
              <a:buChar char="•"/>
            </a:pPr>
            <a:endParaRPr lang="en-GB"/>
          </a:p>
          <a:p>
            <a:pPr marL="171450" lvl="2" indent="-171450">
              <a:buFont typeface="Arial,Sans-Serif"/>
              <a:buChar char="•"/>
            </a:pPr>
            <a:r>
              <a:rPr lang="en-GB"/>
              <a:t>There is no need for a person experiencing harassment to have already made it clear that the perpetrator's conduct is unwanted for it to constitute harassment; and</a:t>
            </a:r>
            <a:endParaRPr lang="en-US"/>
          </a:p>
          <a:p>
            <a:pPr marL="1371600">
              <a:buChar char="■"/>
            </a:pPr>
            <a:endParaRPr lang="en-GB"/>
          </a:p>
          <a:p>
            <a:pPr marL="171450" lvl="2" indent="-171450">
              <a:buFont typeface="Arial,Sans-Serif"/>
              <a:buChar char="•"/>
            </a:pPr>
            <a:r>
              <a:rPr lang="en-GB"/>
              <a:t>A single incident can be enough to constitute harassment. (It does not need to be a course of conduct).</a:t>
            </a:r>
          </a:p>
          <a:p>
            <a:pPr marL="171450" lvl="2" indent="-171450">
              <a:buFont typeface="Arial,Sans-Serif"/>
              <a:buChar char="•"/>
            </a:pPr>
            <a:endParaRPr lang="en-GB"/>
          </a:p>
          <a:p>
            <a:pPr marL="171450" lvl="2" indent="-171450">
              <a:buFont typeface="Arial,Sans-Serif"/>
              <a:buChar char="•"/>
            </a:pPr>
            <a:r>
              <a:rPr lang="en-GB"/>
              <a:t>There may be circumstances in which a course of conduct is not unwanted in the earlier stages, but at some point ‘oversteps the mark’ and becomes unwanted.</a:t>
            </a:r>
          </a:p>
          <a:p>
            <a:pPr marL="171450" lvl="2" indent="-171450">
              <a:buFont typeface="Arial,Sans-Serif"/>
              <a:buChar char="•"/>
            </a:pPr>
            <a:endParaRPr lang="en-GB" b="1"/>
          </a:p>
          <a:p>
            <a:pPr marL="0" lvl="2" indent="0">
              <a:buNone/>
            </a:pPr>
            <a:r>
              <a:rPr lang="en-GB" b="1"/>
              <a:t>PURPOSE OR EFFECT</a:t>
            </a:r>
          </a:p>
          <a:p>
            <a:pPr marL="0" lvl="2" indent="0">
              <a:buNone/>
            </a:pPr>
            <a:endParaRPr lang="en-GB" b="1"/>
          </a:p>
          <a:p>
            <a:pPr marL="0" lvl="2" indent="0">
              <a:buNone/>
            </a:pPr>
            <a:r>
              <a:rPr lang="en-GB" b="1"/>
              <a:t>PURPOSE</a:t>
            </a:r>
          </a:p>
          <a:p>
            <a:pPr marL="0" lvl="2" indent="0">
              <a:buNone/>
            </a:pPr>
            <a:r>
              <a:rPr lang="en-US"/>
              <a:t>Whether or not unwanted sexual conduct violates a person’s dignity or creates an offensive environment, </a:t>
            </a:r>
            <a:r>
              <a:rPr lang="en-US" b="1"/>
              <a:t>depends on the victim’s perspective and whether their reaction is reasonable in all the circumstances.</a:t>
            </a:r>
            <a:r>
              <a:rPr lang="en-US"/>
              <a:t> </a:t>
            </a:r>
            <a:r>
              <a:rPr lang="en-GB"/>
              <a:t> </a:t>
            </a:r>
          </a:p>
          <a:p>
            <a:pPr marL="0" lvl="2" indent="0">
              <a:buNone/>
            </a:pPr>
            <a:endParaRPr lang="en-GB"/>
          </a:p>
          <a:p>
            <a:pPr marL="0" lvl="2" indent="0">
              <a:buNone/>
            </a:pPr>
            <a:r>
              <a:rPr lang="en-US"/>
              <a:t>People have different reactions to sexual conduct. Behaviour that might appear harmless to one person can be more serious to another.</a:t>
            </a:r>
            <a:r>
              <a:rPr lang="en-GB"/>
              <a:t>  </a:t>
            </a:r>
          </a:p>
          <a:p>
            <a:pPr marL="0" lvl="2" indent="0">
              <a:buNone/>
            </a:pPr>
            <a:endParaRPr lang="en-GB"/>
          </a:p>
          <a:p>
            <a:pPr marL="0" lvl="2" indent="0">
              <a:buNone/>
            </a:pPr>
            <a:r>
              <a:rPr lang="en-GB"/>
              <a:t>If the perpetrator's unwanted conduct of a sexual nature </a:t>
            </a:r>
            <a:r>
              <a:rPr lang="en-GB" b="1"/>
              <a:t>is shown to have had:</a:t>
            </a:r>
          </a:p>
          <a:p>
            <a:pPr marL="0" lvl="2" indent="0">
              <a:buNone/>
            </a:pPr>
            <a:r>
              <a:rPr lang="en-GB" b="1" u="sng"/>
              <a:t>- the PURPOSE </a:t>
            </a:r>
            <a:r>
              <a:rPr lang="en-GB" b="1"/>
              <a:t>of violating the worker's dignity; </a:t>
            </a:r>
            <a:r>
              <a:rPr lang="en-GB" u="sng"/>
              <a:t>or</a:t>
            </a:r>
            <a:r>
              <a:rPr lang="en-GB" b="1"/>
              <a:t> </a:t>
            </a:r>
            <a:endParaRPr lang="en-GB"/>
          </a:p>
          <a:p>
            <a:pPr marL="0" lvl="2" indent="0">
              <a:buNone/>
            </a:pPr>
            <a:r>
              <a:rPr lang="en-GB" b="1"/>
              <a:t>- of creating an intimidating, hostile, degrading, humiliating or offensive environment for them</a:t>
            </a:r>
            <a:r>
              <a:rPr lang="en-GB"/>
              <a:t>, </a:t>
            </a:r>
          </a:p>
          <a:p>
            <a:pPr marL="0" lvl="2" indent="0">
              <a:buNone/>
            </a:pPr>
            <a:r>
              <a:rPr lang="en-GB"/>
              <a:t>the definition of harassment is made out </a:t>
            </a:r>
            <a:r>
              <a:rPr lang="en-GB" u="sng"/>
              <a:t>and there is no need to consider if it has that effect (</a:t>
            </a:r>
            <a:r>
              <a:rPr lang="en-GB"/>
              <a:t>and the reasonableness of the perpetrator's perception is not relevant).  </a:t>
            </a:r>
          </a:p>
          <a:p>
            <a:pPr marL="171450" lvl="2" indent="-171450">
              <a:buFont typeface="Arial,Sans-Serif"/>
              <a:buChar char="•"/>
            </a:pPr>
            <a:endParaRPr lang="en-GB"/>
          </a:p>
          <a:p>
            <a:pPr marL="0" lvl="2" indent="0">
              <a:buNone/>
            </a:pPr>
            <a:r>
              <a:rPr lang="en-GB" b="1"/>
              <a:t>EFFECT</a:t>
            </a:r>
          </a:p>
          <a:p>
            <a:pPr marL="171450" lvl="2" indent="-171450">
              <a:buFont typeface="Arial,Sans-Serif"/>
              <a:buChar char="•"/>
            </a:pPr>
            <a:r>
              <a:rPr lang="en-GB"/>
              <a:t>If the perpetrator's conduct isn't shown to have that purpose, then it is necessary to to look at the EFFECT of their conduct on the worker. </a:t>
            </a:r>
          </a:p>
          <a:p>
            <a:pPr marL="171450" lvl="2" indent="-171450">
              <a:buFont typeface="Arial,Sans-Serif"/>
              <a:buChar char="•"/>
            </a:pPr>
            <a:endParaRPr lang="en-GB"/>
          </a:p>
          <a:p>
            <a:pPr marL="0" lvl="2" indent="0">
              <a:buNone/>
            </a:pPr>
            <a:r>
              <a:rPr lang="en-GB"/>
              <a:t>In assessing whether the conduct has:</a:t>
            </a:r>
          </a:p>
          <a:p>
            <a:pPr marL="0" lvl="2" indent="0">
              <a:buNone/>
            </a:pPr>
            <a:r>
              <a:rPr lang="en-GB" b="1" u="sng"/>
              <a:t>- the EFFECT</a:t>
            </a:r>
            <a:r>
              <a:rPr lang="en-GB"/>
              <a:t> </a:t>
            </a:r>
            <a:r>
              <a:rPr lang="en-GB" b="1"/>
              <a:t>of violating a worker's dignity</a:t>
            </a:r>
            <a:r>
              <a:rPr lang="en-GB"/>
              <a:t>; </a:t>
            </a:r>
            <a:r>
              <a:rPr lang="en-GB" u="sng"/>
              <a:t>or</a:t>
            </a:r>
          </a:p>
          <a:p>
            <a:pPr marL="0" lvl="2" indent="0">
              <a:buNone/>
            </a:pPr>
            <a:r>
              <a:rPr lang="en-GB" b="1"/>
              <a:t>- of creating an intimidating, hostile, degrading, humiliating or offensive environment </a:t>
            </a:r>
            <a:r>
              <a:rPr lang="en-GB"/>
              <a:t>for them,</a:t>
            </a:r>
          </a:p>
          <a:p>
            <a:pPr marL="0" lvl="2" indent="0">
              <a:buNone/>
            </a:pPr>
            <a:r>
              <a:rPr lang="en-GB"/>
              <a:t>- </a:t>
            </a:r>
            <a:r>
              <a:rPr lang="en-GB" u="sng"/>
              <a:t>you need to consider </a:t>
            </a:r>
          </a:p>
          <a:p>
            <a:pPr marL="0" lvl="2" indent="0">
              <a:buNone/>
            </a:pPr>
            <a:endParaRPr lang="en-GB" u="sng"/>
          </a:p>
          <a:p>
            <a:pPr marL="0" lvl="2" indent="0">
              <a:buNone/>
            </a:pPr>
            <a:r>
              <a:rPr lang="en-GB" u="sng"/>
              <a:t>1. The perception of the worker</a:t>
            </a:r>
            <a:r>
              <a:rPr lang="en-GB"/>
              <a:t> (that is, did they feel that it violated their dignity or created an offensive environment for them?) - SUBJECTIVE TEST</a:t>
            </a:r>
          </a:p>
          <a:p>
            <a:pPr marL="0" lvl="2" indent="0">
              <a:buNone/>
            </a:pPr>
            <a:endParaRPr lang="en-GB"/>
          </a:p>
          <a:p>
            <a:pPr marL="0" lvl="2" indent="0">
              <a:buNone/>
            </a:pPr>
            <a:r>
              <a:rPr lang="en-GB" u="sng"/>
              <a:t>2. You need to take into account: the other circumstances of the case</a:t>
            </a:r>
            <a:r>
              <a:rPr lang="en-GB"/>
              <a:t>, including:</a:t>
            </a:r>
          </a:p>
          <a:p>
            <a:pPr marL="0" lvl="2" indent="0">
              <a:buNone/>
            </a:pPr>
            <a:r>
              <a:rPr lang="en-GB"/>
              <a:t>-- the personal circumstances of the worker experiencing the conduct (their mental health, mental capacity, previous experience of harassment, for example)</a:t>
            </a:r>
          </a:p>
          <a:p>
            <a:pPr marL="0" lvl="2" indent="0">
              <a:buNone/>
            </a:pPr>
            <a:r>
              <a:rPr lang="en-GB"/>
              <a:t>-- whether the harasser is in a position of trust or seniority to the worker/ or holds any power over them; and</a:t>
            </a:r>
          </a:p>
          <a:p>
            <a:pPr marL="0" lvl="2" indent="0">
              <a:buNone/>
            </a:pPr>
            <a:r>
              <a:rPr lang="en-GB"/>
              <a:t>--the environment in which the conduct takes place.</a:t>
            </a:r>
          </a:p>
          <a:p>
            <a:pPr marL="0" lvl="2" indent="0">
              <a:buNone/>
            </a:pPr>
            <a:endParaRPr lang="en-GB"/>
          </a:p>
          <a:p>
            <a:pPr marL="0" lvl="2" indent="0">
              <a:buNone/>
            </a:pPr>
            <a:r>
              <a:rPr lang="en-GB"/>
              <a:t>+ 3. (Although the perception of the perpetrator's conduct is paramount) You also need to consider whether it is reasonable for the conduct to have that effect. - OBJECTIVE TEST</a:t>
            </a:r>
          </a:p>
          <a:p>
            <a:pPr marL="0" lvl="2" indent="0">
              <a:buNone/>
            </a:pPr>
            <a:r>
              <a:rPr lang="en-GB"/>
              <a:t>(e.g. A court or Tribunal is unlikely to find unwanted conduct has the effect of – for example – offending a worker, if it considers the worker to be hyper-sensitive and that any other reasonable person subjected to the same conduct would not have been offended.</a:t>
            </a:r>
          </a:p>
          <a:p>
            <a:pPr marL="0" lvl="2" indent="0">
              <a:buNone/>
            </a:pPr>
            <a:endParaRPr lang="en-GB"/>
          </a:p>
          <a:p>
            <a:pPr marL="0" lvl="2" indent="0">
              <a:buNone/>
            </a:pPr>
            <a:endParaRPr lang="en-GB"/>
          </a:p>
          <a:p>
            <a:pPr marL="0" lvl="2" indent="0">
              <a:buNone/>
            </a:pPr>
            <a:r>
              <a:rPr lang="en-GB"/>
              <a:t>[So, thinking about whether the conduct had the purpose or effect - </a:t>
            </a:r>
          </a:p>
          <a:p>
            <a:pPr marL="0" lvl="2" indent="0">
              <a:buNone/>
            </a:pPr>
            <a:r>
              <a:rPr lang="en-GB"/>
              <a:t>FIRST – you need to consider the purpose;</a:t>
            </a:r>
          </a:p>
          <a:p>
            <a:pPr marL="0" lvl="2" indent="0">
              <a:buNone/>
            </a:pPr>
            <a:r>
              <a:rPr lang="en-GB"/>
              <a:t>THEN – if you can't establish the conduct had that purpose, then you look at the effect it had. When looking at the effect, you're considering how the behaviour made the worker feel – their perception (which is a subjective test); AND you're considering whether it was reasonable for the conduct to have that effect (that is an objective test).]</a:t>
            </a:r>
          </a:p>
          <a:p>
            <a:pPr marL="0" lvl="2" indent="0">
              <a:buNone/>
            </a:pPr>
            <a:endParaRPr lang="en-GB"/>
          </a:p>
          <a:p>
            <a:pPr marL="0" lvl="2" indent="0">
              <a:buNone/>
            </a:pPr>
            <a:endParaRPr lang="en-GB"/>
          </a:p>
          <a:p>
            <a:pPr marL="0" lvl="2" indent="0">
              <a:buNone/>
            </a:pPr>
            <a:r>
              <a:rPr lang="en-GB"/>
              <a:t>VIOLATING A PERSON'S DIGNITY/ CREATING THAT ENVIRONMENT</a:t>
            </a:r>
          </a:p>
          <a:p>
            <a:pPr marL="0" lvl="2" indent="0">
              <a:buNone/>
            </a:pPr>
            <a:r>
              <a:rPr lang="en-GB"/>
              <a:t>It can be hard to think about what it means in real terms to violate a person's dignity.</a:t>
            </a:r>
          </a:p>
          <a:p>
            <a:pPr marL="0" lvl="2" indent="0">
              <a:buNone/>
            </a:pPr>
            <a:r>
              <a:rPr lang="en-GB"/>
              <a:t>- Essentially, the idea is that </a:t>
            </a:r>
            <a:r>
              <a:rPr lang="en-GB" b="1"/>
              <a:t>every person should be treated with respect</a:t>
            </a:r>
            <a:r>
              <a:rPr lang="en-GB"/>
              <a:t>.</a:t>
            </a:r>
          </a:p>
          <a:p>
            <a:pPr marL="0" lvl="2" indent="0">
              <a:buNone/>
            </a:pPr>
            <a:endParaRPr lang="en-GB"/>
          </a:p>
          <a:p>
            <a:pPr marL="0" lvl="2" indent="0">
              <a:buNone/>
            </a:pPr>
            <a:r>
              <a:rPr lang="en-GB"/>
              <a:t>In terms of the environment that's created (and by environment – we mean the state of affairs), it can also be helpful to ask yourself:</a:t>
            </a:r>
          </a:p>
          <a:p>
            <a:pPr marL="0" lvl="2" indent="0">
              <a:buNone/>
            </a:pPr>
            <a:r>
              <a:rPr lang="en-GB"/>
              <a:t>- Do you feel intimidated by the person directing unwanted conduct towards you?</a:t>
            </a:r>
          </a:p>
          <a:p>
            <a:pPr marL="0" lvl="2" indent="0">
              <a:buNone/>
            </a:pPr>
            <a:r>
              <a:rPr lang="en-GB"/>
              <a:t>- Do you feel degraded by what that person is doing or saying to you?</a:t>
            </a:r>
          </a:p>
          <a:p>
            <a:pPr marL="0" lvl="2" indent="0">
              <a:buNone/>
            </a:pPr>
            <a:r>
              <a:rPr lang="en-GB"/>
              <a:t>- Do you feel humiliated?</a:t>
            </a:r>
          </a:p>
          <a:p>
            <a:pPr marL="0" lvl="2" indent="0">
              <a:buNone/>
            </a:pPr>
            <a:r>
              <a:rPr lang="en-GB"/>
              <a:t>- Do you find it offensive?</a:t>
            </a:r>
          </a:p>
          <a:p>
            <a:pPr marL="0" lvl="2" indent="0">
              <a:buNone/>
            </a:pPr>
            <a:endParaRPr lang="en-GB"/>
          </a:p>
          <a:p>
            <a:pPr marL="0" lvl="2" indent="0">
              <a:buNone/>
            </a:pPr>
            <a:r>
              <a:rPr lang="en-GB"/>
              <a:t>Sometimes the first thing that people feel is uncomfortable – they feel it's not right.</a:t>
            </a:r>
          </a:p>
          <a:p>
            <a:pPr marL="0" lvl="2" indent="0">
              <a:buNone/>
            </a:pPr>
            <a:r>
              <a:rPr lang="en-GB"/>
              <a:t>- It doesn't matter if not everybody would find certain behaviour offensive.</a:t>
            </a:r>
          </a:p>
          <a:p>
            <a:pPr marL="0" lvl="2" indent="0">
              <a:buNone/>
            </a:pPr>
            <a:endParaRPr lang="en-GB"/>
          </a:p>
          <a:p>
            <a:pPr marL="0" lvl="2" indent="0">
              <a:buNone/>
            </a:pPr>
            <a:endParaRPr lang="en-GB"/>
          </a:p>
          <a:p>
            <a:pPr marL="0" lvl="2" indent="0">
              <a:buNone/>
            </a:pPr>
            <a:r>
              <a:rPr lang="en-GB"/>
              <a:t>Does that make sense?</a:t>
            </a:r>
          </a:p>
          <a:p>
            <a:pPr marL="0" lvl="2" indent="0">
              <a:buNone/>
            </a:pPr>
            <a:r>
              <a:rPr lang="en-GB"/>
              <a:t>Any questions?</a:t>
            </a:r>
          </a:p>
          <a:p>
            <a:pPr marL="0" lvl="2" indent="0">
              <a:buNone/>
            </a:pPr>
            <a:endParaRPr lang="en-GB"/>
          </a:p>
          <a:p>
            <a:pPr marL="0" indent="0">
              <a:buNone/>
            </a:pPr>
            <a:r>
              <a:rPr lang="en-GB"/>
              <a:t>I thought it might be useful to have a think about the types of behaviour that may consititute sexual harassment (so that we can put the definition into context).</a:t>
            </a:r>
          </a:p>
          <a:p>
            <a:pPr marL="0" indent="0">
              <a:buNone/>
            </a:pPr>
            <a:endParaRPr lang="en-GB"/>
          </a:p>
          <a:p>
            <a:pPr marL="0" indent="0">
              <a:buNone/>
            </a:pPr>
            <a:r>
              <a:rPr lang="en-GB"/>
              <a:t>Can you give me an examples of types of behaviour that may amount to sexual harassment? You can pop it in the chat box or come off mute and share...</a:t>
            </a:r>
          </a:p>
          <a:p>
            <a:pPr marL="0" lvl="2" indent="0">
              <a:buNone/>
            </a:pPr>
            <a:endParaRPr lang="en-GB"/>
          </a:p>
          <a:p>
            <a:pPr marL="0" lvl="2" indent="0">
              <a:buNone/>
            </a:pPr>
            <a:endParaRPr lang="en-GB"/>
          </a:p>
        </p:txBody>
      </p:sp>
    </p:spTree>
    <p:extLst>
      <p:ext uri="{BB962C8B-B14F-4D97-AF65-F5344CB8AC3E}">
        <p14:creationId xmlns:p14="http://schemas.microsoft.com/office/powerpoint/2010/main" val="1036887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d02d932e06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d02d932e06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These are just some of the types of behaviours that can amount to sexual harassment.</a:t>
            </a:r>
          </a:p>
          <a:p>
            <a:pPr marL="0" indent="0">
              <a:buNone/>
            </a:pPr>
            <a:endParaRPr lang="en-GB"/>
          </a:p>
          <a:p>
            <a:pPr marL="0" indent="0">
              <a:buNone/>
            </a:pPr>
            <a:r>
              <a:rPr lang="en-GB"/>
              <a:t>It could also include:</a:t>
            </a:r>
          </a:p>
          <a:p>
            <a:pPr marL="0" indent="0">
              <a:buNone/>
            </a:pPr>
            <a:r>
              <a:rPr lang="en-GB"/>
              <a:t>- making promises in return for sexual favours</a:t>
            </a:r>
            <a:endParaRPr lang="en-US"/>
          </a:p>
          <a:p>
            <a:pPr marL="0" indent="0">
              <a:buNone/>
            </a:pPr>
            <a:r>
              <a:rPr lang="en-GB"/>
              <a:t>- sexual posts or contact on social media</a:t>
            </a:r>
            <a:endParaRPr lang="en-US"/>
          </a:p>
          <a:p>
            <a:pPr marL="0" indent="0">
              <a:buNone/>
            </a:pPr>
            <a:endParaRPr lang="en-GB"/>
          </a:p>
          <a:p>
            <a:pPr marL="0" indent="0">
              <a:buNone/>
            </a:pPr>
            <a:r>
              <a:rPr lang="en-GB"/>
              <a:t>Now, I'm going to look briefly at the definition of Victimisation – before considering third party harassment and non-disclosure agreements – and we'll then take a break :)</a:t>
            </a:r>
          </a:p>
        </p:txBody>
      </p:sp>
    </p:spTree>
    <p:extLst>
      <p:ext uri="{BB962C8B-B14F-4D97-AF65-F5344CB8AC3E}">
        <p14:creationId xmlns:p14="http://schemas.microsoft.com/office/powerpoint/2010/main" val="1711570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spcAft>
                <a:spcPts val="600"/>
              </a:spcAft>
              <a:buNone/>
            </a:pPr>
            <a:r>
              <a:rPr lang="en-GB"/>
              <a:t>Victimisation is defined in section 27 of the Equality Act. It occurs where someone is treated badly because:</a:t>
            </a:r>
            <a:endParaRPr lang="en-US"/>
          </a:p>
          <a:p>
            <a:pPr marL="754380" lvl="8" indent="-285750">
              <a:buFont typeface="Arial,Sans-Serif"/>
              <a:buChar char="•"/>
            </a:pPr>
            <a:r>
              <a:rPr lang="en-GB"/>
              <a:t>that person has done a 'protected act'; or</a:t>
            </a:r>
          </a:p>
          <a:p>
            <a:pPr marL="754380" lvl="8" indent="-285750">
              <a:buFont typeface="Arial,Sans-Serif"/>
              <a:buChar char="•"/>
            </a:pPr>
            <a:r>
              <a:rPr lang="en-GB"/>
              <a:t>they believe that person has done (or is going to do) a 'protected act'.</a:t>
            </a:r>
            <a:endParaRPr lang="en-US"/>
          </a:p>
          <a:p>
            <a:pPr marL="640080" lvl="8" indent="-171450">
              <a:buFont typeface="Courier New,monospace"/>
              <a:buChar char="o"/>
            </a:pPr>
            <a:endParaRPr lang="en-GB"/>
          </a:p>
          <a:p>
            <a:pPr marL="0" indent="0">
              <a:spcAft>
                <a:spcPts val="600"/>
              </a:spcAft>
              <a:buNone/>
            </a:pPr>
            <a:r>
              <a:rPr lang="en-GB"/>
              <a:t>Protected acts include:</a:t>
            </a:r>
            <a:endParaRPr lang="en-US"/>
          </a:p>
          <a:p>
            <a:pPr marL="342900" indent="-342900">
              <a:buFont typeface="Courier New,monospace"/>
              <a:buChar char="o"/>
            </a:pPr>
            <a:r>
              <a:rPr lang="en-GB"/>
              <a:t>Making a complaint or claim of discrimination under the Equality Act;</a:t>
            </a:r>
            <a:endParaRPr lang="en-US"/>
          </a:p>
          <a:p>
            <a:pPr marL="342900" indent="-342900">
              <a:buFont typeface="Courier New,monospace"/>
              <a:buChar char="o"/>
            </a:pPr>
            <a:r>
              <a:rPr lang="en-GB"/>
              <a:t>Helping another person to make a claim under this Act by giving evidence or information;</a:t>
            </a:r>
            <a:endParaRPr lang="en-US"/>
          </a:p>
          <a:p>
            <a:pPr marL="342900" indent="-342900">
              <a:buFont typeface="Courier New,monospace"/>
              <a:buChar char="o"/>
            </a:pPr>
            <a:r>
              <a:rPr lang="en-GB"/>
              <a:t>Alleging that you or another person has breached this Act; or</a:t>
            </a:r>
            <a:endParaRPr lang="en-US"/>
          </a:p>
          <a:p>
            <a:pPr marL="342900" indent="-342900">
              <a:buFont typeface="Courier New,monospace"/>
              <a:buChar char="o"/>
            </a:pPr>
            <a:r>
              <a:rPr lang="en-GB"/>
              <a:t>Doing anything else in connection with this Act.</a:t>
            </a:r>
            <a:endParaRPr lang="en-US"/>
          </a:p>
          <a:p>
            <a:pPr marL="0" lvl="0" indent="0" algn="l">
              <a:spcBef>
                <a:spcPts val="0"/>
              </a:spcBef>
              <a:spcAft>
                <a:spcPts val="0"/>
              </a:spcAft>
              <a:buNone/>
            </a:pPr>
            <a:endParaRPr/>
          </a:p>
          <a:p>
            <a:pPr marL="0" indent="0">
              <a:buNone/>
            </a:pPr>
            <a:endParaRPr lang="en-GB"/>
          </a:p>
          <a:p>
            <a:pPr marL="0" indent="0">
              <a:buNone/>
            </a:pPr>
            <a:r>
              <a:rPr lang="en-GB"/>
              <a:t>Essentially, if you make a complaint about any form of discrimination in terms of the Equality Act – for example – if you complain about sexual harassment you've experienced e.g. to your boss, and you're then treated less favourably (e.g. you're fired, or denied a promotion) because of that complaint – it may amount to victimsation under s27 of the Act.</a:t>
            </a:r>
          </a:p>
        </p:txBody>
      </p:sp>
    </p:spTree>
    <p:extLst>
      <p:ext uri="{BB962C8B-B14F-4D97-AF65-F5344CB8AC3E}">
        <p14:creationId xmlns:p14="http://schemas.microsoft.com/office/powerpoint/2010/main" val="2803001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 wanted to touch on Third Party Harassment because there used to be protection for workers from 3rd party harassment under the Equality Act but this protection was removed.</a:t>
            </a:r>
          </a:p>
          <a:p>
            <a:pPr marL="0" indent="0">
              <a:buNone/>
            </a:pPr>
            <a:endParaRPr lang="en-US"/>
          </a:p>
          <a:p>
            <a:pPr marL="0" indent="0">
              <a:buNone/>
            </a:pPr>
            <a:r>
              <a:rPr lang="en-US"/>
              <a:t>However, the UK Government pledged earlier this year to re-instate these important protections.</a:t>
            </a:r>
          </a:p>
          <a:p>
            <a:pPr marL="0" indent="0">
              <a:buNone/>
            </a:pPr>
            <a:endParaRPr lang="en-US"/>
          </a:p>
          <a:p>
            <a:pPr marL="0" indent="0">
              <a:buNone/>
            </a:pPr>
            <a:r>
              <a:rPr lang="en-US"/>
              <a:t>So, what is Third party harassment?</a:t>
            </a:r>
          </a:p>
          <a:p>
            <a:pPr marL="0" indent="0">
              <a:buNone/>
            </a:pPr>
            <a:endParaRPr lang="en-US"/>
          </a:p>
          <a:p>
            <a:pPr marL="285750" indent="-285750">
              <a:buFont typeface="Arial,Sans-Serif"/>
              <a:buChar char="•"/>
            </a:pPr>
            <a:r>
              <a:rPr lang="en-GB"/>
              <a:t>It is a form of harassment (related to a protected characteristic) that someone experiences at work which is carried out by a person they interact with, but that person does not work for their employer.  </a:t>
            </a:r>
            <a:endParaRPr lang="en-US"/>
          </a:p>
          <a:p>
            <a:pPr marL="285750" lvl="1" indent="-285750">
              <a:buFont typeface="Arial,Sans-Serif"/>
              <a:buChar char="•"/>
            </a:pPr>
            <a:endParaRPr lang="en-GB"/>
          </a:p>
          <a:p>
            <a:pPr marL="285750" lvl="1" indent="-285750">
              <a:buFont typeface="Courier New,monospace"/>
              <a:buChar char="o"/>
            </a:pPr>
            <a:r>
              <a:rPr lang="en-GB"/>
              <a:t>For example, harassment from a customer, client or supplier. </a:t>
            </a:r>
          </a:p>
          <a:p>
            <a:pPr marL="285750" indent="-285750">
              <a:buFont typeface="Arial,Sans-Serif"/>
              <a:buChar char="•"/>
            </a:pPr>
            <a:r>
              <a:rPr lang="en-GB"/>
              <a:t>It could be a shopworker being sexually harassed by a customer; or teachers receiving harassment from their pupils or parents.</a:t>
            </a:r>
          </a:p>
          <a:p>
            <a:pPr marL="285750" indent="-285750">
              <a:buFont typeface="Arial,Sans-Serif"/>
              <a:buChar char="•"/>
            </a:pPr>
            <a:endParaRPr lang="en-GB"/>
          </a:p>
          <a:p>
            <a:pPr marL="285750" indent="-285750">
              <a:buFont typeface="Arial,Sans-Serif"/>
              <a:buChar char="•"/>
            </a:pPr>
            <a:r>
              <a:rPr lang="en-GB"/>
              <a:t>As I say, there is currently no specific protection against third-party harassment, HOWEVER, employers should still take reasonable steps to prevent or respond to it.</a:t>
            </a:r>
            <a:endParaRPr lang="en-US"/>
          </a:p>
          <a:p>
            <a:pPr marL="0" indent="0">
              <a:buNone/>
            </a:pPr>
            <a:endParaRPr lang="en-US"/>
          </a:p>
          <a:p>
            <a:pPr marL="171450" indent="-171450">
              <a:buFont typeface="Arial,Sans-Serif"/>
              <a:buChar char="•"/>
            </a:pPr>
            <a:r>
              <a:rPr lang="en-US"/>
              <a:t>If they fail to do so, their response could amount to discrimination under the Equality Act. </a:t>
            </a:r>
          </a:p>
          <a:p>
            <a:pPr marL="0" indent="0">
              <a:buNone/>
            </a:pPr>
            <a:endParaRPr lang="en-US"/>
          </a:p>
          <a:p>
            <a:pPr marL="0" indent="0">
              <a:buNone/>
            </a:pPr>
            <a:r>
              <a:rPr lang="en-US"/>
              <a:t>[E.g. It could be indirect discrimination – which is when there's a practice, policy or rule which applies to everyone the same way, but it has a worse effect on some people than others. And, as women are more likely to experience sexual harassment, failure to respond to allegations of sexual harassment would have a worse effect on women – putting them at a particular disadvantage – and so could amount to indirect discrimination (for example).]</a:t>
            </a:r>
          </a:p>
          <a:p>
            <a:pPr marL="171450" indent="-171450">
              <a:buFont typeface="Arial,Sans-Serif"/>
              <a:buChar char="•"/>
            </a:pPr>
            <a:endParaRPr lang="en-US"/>
          </a:p>
        </p:txBody>
      </p:sp>
    </p:spTree>
    <p:extLst>
      <p:ext uri="{BB962C8B-B14F-4D97-AF65-F5344CB8AC3E}">
        <p14:creationId xmlns:p14="http://schemas.microsoft.com/office/powerpoint/2010/main" val="1012762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Finally, before we take a short break, I think it's crucial to talk about NDAs when we're thinking about sexual harassment at work. You may be familiar with this term but for those who're not:</a:t>
            </a:r>
            <a:endParaRPr lang="en-US"/>
          </a:p>
          <a:p>
            <a:pPr marL="0" indent="0">
              <a:buNone/>
            </a:pPr>
            <a:endParaRPr lang="en-GB"/>
          </a:p>
          <a:p>
            <a:pPr marL="0" indent="0">
              <a:buNone/>
            </a:pPr>
            <a:r>
              <a:rPr lang="en-GB"/>
              <a:t>What is an NDA?</a:t>
            </a:r>
          </a:p>
          <a:p>
            <a:pPr marL="285750" lvl="2" indent="-285750">
              <a:buFont typeface="Arial,Sans-Serif"/>
              <a:buChar char="•"/>
            </a:pPr>
            <a:r>
              <a:rPr lang="en-GB"/>
              <a:t>NDAs (are also known as confidentiality agreements or confidentiality clauses) and they are contracts that prevent someone from sharing information.</a:t>
            </a:r>
            <a:endParaRPr lang="en-US"/>
          </a:p>
          <a:p>
            <a:pPr marL="285750" lvl="2" indent="-285750">
              <a:buFont typeface="Arial,Sans-Serif"/>
              <a:buChar char="•"/>
            </a:pPr>
            <a:endParaRPr lang="en-GB"/>
          </a:p>
          <a:p>
            <a:pPr marL="285750" lvl="2" indent="-285750">
              <a:buFont typeface="Arial,Sans-Serif"/>
              <a:buChar char="•"/>
            </a:pPr>
            <a:r>
              <a:rPr lang="en-GB"/>
              <a:t>There are some circumstances where NDAs may be appropriate. For example, when someone starts a new job – an employer might ask someone to sign an NDA to protect company secrets. </a:t>
            </a:r>
            <a:endParaRPr lang="en-US"/>
          </a:p>
          <a:p>
            <a:pPr marL="285750" lvl="2" indent="-285750">
              <a:buFont typeface="Arial,Sans-Serif"/>
              <a:buChar char="•"/>
            </a:pPr>
            <a:endParaRPr lang="en-GB"/>
          </a:p>
          <a:p>
            <a:pPr marL="285750" lvl="2" indent="-285750">
              <a:buFont typeface="Arial,Sans-Serif"/>
              <a:buChar char="•"/>
            </a:pPr>
            <a:r>
              <a:rPr lang="en-GB"/>
              <a:t>However, significant concerns arise about the potential mis-use of NDAs in sexual harassment cases.</a:t>
            </a:r>
            <a:endParaRPr lang="en-US"/>
          </a:p>
          <a:p>
            <a:pPr marL="0" indent="0">
              <a:buNone/>
            </a:pPr>
            <a:endParaRPr lang="en-GB"/>
          </a:p>
          <a:p>
            <a:pPr marL="0" lvl="2" indent="0">
              <a:buNone/>
            </a:pPr>
            <a:r>
              <a:rPr lang="en-US"/>
              <a:t>One of the most concerning examples of the mis-use of NDAs you will all likely have heard about is in relation to Harvey Weinstein. Zelda Perkins, a former assistant of Mr Weinstein, after almost two decades of silence, breached the terms of her NDA to speak out about the mis-use of these agreements, and the issues arising from them, particularly in cases of sexual harassment. </a:t>
            </a:r>
          </a:p>
          <a:p>
            <a:pPr marL="0" lvl="2" indent="0">
              <a:buNone/>
            </a:pPr>
            <a:endParaRPr lang="en-US"/>
          </a:p>
          <a:p>
            <a:pPr marL="0" lvl="2" indent="0">
              <a:buNone/>
            </a:pPr>
            <a:r>
              <a:rPr lang="en-US"/>
              <a:t>If you've not already seen it, I would definitely recommend checking out her campaign for legal change (which she set up with Canadian academic Julie McFarlane) – called Can't Buy My Silence. </a:t>
            </a:r>
            <a:endParaRPr lang="en-GB"/>
          </a:p>
          <a:p>
            <a:pPr marL="285750" lvl="2" indent="-285750">
              <a:buFont typeface="Arial,Sans-Serif"/>
              <a:buChar char="•"/>
            </a:pPr>
            <a:endParaRPr lang="en-GB"/>
          </a:p>
          <a:p>
            <a:pPr marL="0" lvl="2" indent="0">
              <a:buNone/>
            </a:pPr>
            <a:endParaRPr lang="en-US"/>
          </a:p>
          <a:p>
            <a:pPr marL="0" lvl="2" indent="0">
              <a:buNone/>
            </a:pPr>
            <a:br>
              <a:rPr lang="en-US"/>
            </a:br>
            <a:endParaRPr lang="en-US"/>
          </a:p>
          <a:p>
            <a:pPr marL="0" lvl="2" indent="0">
              <a:buNone/>
            </a:pPr>
            <a:endParaRPr lang="en-GB"/>
          </a:p>
        </p:txBody>
      </p:sp>
    </p:spTree>
    <p:extLst>
      <p:ext uri="{BB962C8B-B14F-4D97-AF65-F5344CB8AC3E}">
        <p14:creationId xmlns:p14="http://schemas.microsoft.com/office/powerpoint/2010/main" val="1445368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Confidentiality clauses are not legally binding if they try to stop someone who has been sexually harassed from speaking with the police or to a regulator.</a:t>
            </a:r>
          </a:p>
          <a:p>
            <a:pPr marL="0" indent="0">
              <a:buNone/>
            </a:pPr>
            <a:endParaRPr lang="en-GB"/>
          </a:p>
          <a:p>
            <a:pPr marL="0" indent="0">
              <a:buNone/>
            </a:pPr>
            <a:r>
              <a:rPr lang="en-GB"/>
              <a:t>They cannot be used to stop whistleblowing (in other words, telling your employer or someone else about anything illegal or dangerous you know is happening at work) where it's in the public interest.</a:t>
            </a:r>
          </a:p>
          <a:p>
            <a:pPr marL="0" indent="0">
              <a:buNone/>
            </a:pPr>
            <a:endParaRPr lang="en-GB"/>
          </a:p>
          <a:p>
            <a:pPr marL="0" indent="0">
              <a:buNone/>
            </a:pPr>
            <a:r>
              <a:rPr lang="en-GB"/>
              <a:t>And an agreement may not be legally binding if someone isn't given reasonable time to think about it and/ or get independent legal advice before signing it.</a:t>
            </a:r>
          </a:p>
          <a:p>
            <a:pPr marL="0" indent="0">
              <a:buNone/>
            </a:pPr>
            <a:endParaRPr lang="en-GB"/>
          </a:p>
          <a:p>
            <a:pPr marL="0" indent="0">
              <a:buNone/>
            </a:pPr>
            <a:endParaRPr lang="en-GB"/>
          </a:p>
          <a:p>
            <a:pPr marL="0" indent="0">
              <a:buNone/>
            </a:pPr>
            <a:r>
              <a:rPr lang="en-GB"/>
              <a:t>It's important to get legal advice prior to signing an NDA about BOTH the appropriateness of the terms, and indeed, whether it is necessary to have an NDA at all.</a:t>
            </a:r>
          </a:p>
          <a:p>
            <a:pPr marL="0" indent="0">
              <a:buNone/>
            </a:pPr>
            <a:endParaRPr lang="en-GB"/>
          </a:p>
          <a:p>
            <a:pPr marL="0" indent="0">
              <a:buNone/>
            </a:pPr>
            <a:r>
              <a:rPr lang="en-GB"/>
              <a:t>It is imperative that someone understands the full implications of signing the NDA before signing it.</a:t>
            </a:r>
          </a:p>
          <a:p>
            <a:pPr marL="0" indent="0">
              <a:buNone/>
            </a:pPr>
            <a:endParaRPr lang="en-GB"/>
          </a:p>
          <a:p>
            <a:pPr marL="0" indent="0">
              <a:buNone/>
            </a:pPr>
            <a:r>
              <a:rPr lang="en-GB"/>
              <a:t>If someone's signed an agreement and they're unhappy with the terms, they can get legal advice and a lawyer can speak to them about their legal options.</a:t>
            </a:r>
          </a:p>
          <a:p>
            <a:pPr marL="0" indent="0">
              <a:buNone/>
            </a:pPr>
            <a:endParaRPr lang="en-GB"/>
          </a:p>
          <a:p>
            <a:pPr marL="0" indent="0">
              <a:buNone/>
            </a:pPr>
            <a:endParaRPr lang="en-GB"/>
          </a:p>
        </p:txBody>
      </p:sp>
    </p:spTree>
    <p:extLst>
      <p:ext uri="{BB962C8B-B14F-4D97-AF65-F5344CB8AC3E}">
        <p14:creationId xmlns:p14="http://schemas.microsoft.com/office/powerpoint/2010/main" val="3513281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d4af4732f8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d4af4732f8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We'll take a short break now (5 mins)</a:t>
            </a:r>
          </a:p>
          <a:p>
            <a:pPr marL="0" indent="0">
              <a:buNone/>
            </a:pPr>
            <a:endParaRPr lang="en-GB"/>
          </a:p>
          <a:p>
            <a:pPr marL="0" indent="0">
              <a:buNone/>
            </a:pPr>
            <a:r>
              <a:rPr lang="en-GB"/>
              <a:t>If anyone has any questions, pop them in the chat/ on Slido and we can answer them after the break (or at the end). :)</a:t>
            </a:r>
          </a:p>
        </p:txBody>
      </p:sp>
    </p:spTree>
    <p:extLst>
      <p:ext uri="{BB962C8B-B14F-4D97-AF65-F5344CB8AC3E}">
        <p14:creationId xmlns:p14="http://schemas.microsoft.com/office/powerpoint/2010/main" val="3976874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Now I want to look at some of the potential remedies available to people who've experienced sexual harassment at work. </a:t>
            </a:r>
            <a:endParaRPr lang="en-US"/>
          </a:p>
          <a:p>
            <a:pPr marL="0" indent="0">
              <a:buNone/>
            </a:pPr>
            <a:endParaRPr lang="en-GB"/>
          </a:p>
          <a:p>
            <a:pPr marL="0" indent="0">
              <a:buNone/>
            </a:pPr>
            <a:r>
              <a:rPr lang="en-GB"/>
              <a:t>There are a number of potential remedies available outwith an employment context:</a:t>
            </a:r>
          </a:p>
          <a:p>
            <a:pPr marL="0" indent="0">
              <a:buNone/>
            </a:pPr>
            <a:r>
              <a:rPr lang="en-GB"/>
              <a:t>E.g. people experiencing sexual harassment at work could potentially get protective orders (e.g. a non-harassment order) or could apply for compensation from the CICA/ apply to a court for damages. [Today, we only have time to focus on the remedies for sexual harassment through the Employment Tribunal but we're hopefully going to arrange two further training sessions on sexual harassment in further and higher education and online sexual harassment in the new year – so we can look at these other remedies in detail during those sessions.  Or, if you would like, we can have a chat about them at the end. Please pop any questions you might have about other legal options in the chat box or on Slido.</a:t>
            </a:r>
            <a:endParaRPr lang="en-US"/>
          </a:p>
          <a:p>
            <a:pPr marL="0" indent="0">
              <a:buNone/>
            </a:pPr>
            <a:endParaRPr lang="en-GB"/>
          </a:p>
          <a:p>
            <a:pPr marL="0" indent="0">
              <a:buNone/>
            </a:pPr>
            <a:r>
              <a:rPr lang="en-GB"/>
              <a:t>So,</a:t>
            </a:r>
          </a:p>
          <a:p>
            <a:pPr marL="0" indent="0">
              <a:buNone/>
            </a:pPr>
            <a:r>
              <a:rPr lang="en-GB"/>
              <a:t>If someone has experienced sexual harassment at work, one of the first things that I would suggest that they do is to check their employer's relevant policies and procedures.</a:t>
            </a:r>
            <a:endParaRPr lang="en-US"/>
          </a:p>
          <a:p>
            <a:pPr marL="0" indent="0">
              <a:buNone/>
            </a:pPr>
            <a:endParaRPr lang="en-GB"/>
          </a:p>
          <a:p>
            <a:pPr marL="0" indent="0">
              <a:buNone/>
            </a:pPr>
            <a:r>
              <a:rPr lang="en-GB"/>
              <a:t>Not all companies will have a stand alone sexual harassment policy, but some of the employer's duties could be found in their:</a:t>
            </a:r>
          </a:p>
          <a:p>
            <a:pPr marL="0" indent="0">
              <a:buNone/>
            </a:pPr>
            <a:r>
              <a:rPr lang="en-GB"/>
              <a:t>- Grievance</a:t>
            </a:r>
          </a:p>
          <a:p>
            <a:pPr marL="0" indent="0">
              <a:buNone/>
            </a:pPr>
            <a:r>
              <a:rPr lang="en-GB"/>
              <a:t>- Bullying and Harassment</a:t>
            </a:r>
          </a:p>
          <a:p>
            <a:pPr marL="0" indent="0">
              <a:buNone/>
            </a:pPr>
            <a:r>
              <a:rPr lang="en-GB"/>
              <a:t>- Dignity at work</a:t>
            </a:r>
          </a:p>
          <a:p>
            <a:pPr marL="0" indent="0">
              <a:buNone/>
            </a:pPr>
            <a:r>
              <a:rPr lang="en-GB"/>
              <a:t>- Equality and Diversity; or</a:t>
            </a:r>
          </a:p>
          <a:p>
            <a:pPr marL="0" indent="0">
              <a:buNone/>
            </a:pPr>
            <a:r>
              <a:rPr lang="en-GB"/>
              <a:t>- Whistleblowing policies (where someone reports certain types of wrongdoing – and it's done in the public interest). (E.g. criminal offence has been committed/ someone's covering up wrongdoing).</a:t>
            </a:r>
          </a:p>
          <a:p>
            <a:pPr marL="0" indent="0">
              <a:buNone/>
            </a:pPr>
            <a:endParaRPr lang="en-GB"/>
          </a:p>
          <a:p>
            <a:pPr marL="0" indent="0">
              <a:buNone/>
            </a:pPr>
            <a:r>
              <a:rPr lang="en-GB"/>
              <a:t>Their policies may also be incorporated into worker's contacts of employment.</a:t>
            </a:r>
          </a:p>
          <a:p>
            <a:pPr marL="0" indent="0">
              <a:buNone/>
            </a:pPr>
            <a:endParaRPr lang="en-GB"/>
          </a:p>
          <a:p>
            <a:pPr marL="0" indent="0">
              <a:buNone/>
            </a:pPr>
            <a:endParaRPr lang="en-GB"/>
          </a:p>
          <a:p>
            <a:pPr marL="0" indent="0">
              <a:buNone/>
            </a:pPr>
            <a:r>
              <a:rPr lang="en-GB"/>
              <a:t>If they choose to do so, they could raise an informal greivance (and/ or a formal grievance) with their employer.</a:t>
            </a:r>
          </a:p>
          <a:p>
            <a:pPr marL="0" indent="0">
              <a:buNone/>
            </a:pPr>
            <a:r>
              <a:rPr lang="en-GB"/>
              <a:t>They can get support from their Trade Union representative (if they have one) or from a colleague through this process.</a:t>
            </a:r>
          </a:p>
          <a:p>
            <a:pPr marL="0" indent="0">
              <a:buNone/>
            </a:pPr>
            <a:endParaRPr lang="en-GB"/>
          </a:p>
          <a:p>
            <a:pPr marL="0" indent="0">
              <a:buNone/>
            </a:pPr>
            <a:r>
              <a:rPr lang="en-GB"/>
              <a:t>If they've experienced sexual harassment at work, they could potentially raise a claim in the Employment Tribunal. If so, we would recommend getting early legal advice from an employment specialist solicitor – and they can provide advice and representation through  the process of raising a claim in the Tribunal. (If you want more information about how someone can do this – let me know and I can answer any questions you might have on this).</a:t>
            </a:r>
          </a:p>
          <a:p>
            <a:pPr marL="0" indent="0">
              <a:buNone/>
            </a:pPr>
            <a:endParaRPr lang="en-GB"/>
          </a:p>
        </p:txBody>
      </p:sp>
    </p:spTree>
    <p:extLst>
      <p:ext uri="{BB962C8B-B14F-4D97-AF65-F5344CB8AC3E}">
        <p14:creationId xmlns:p14="http://schemas.microsoft.com/office/powerpoint/2010/main" val="2576736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I won't touch on the Employment Tribunal process too much this afternoon – but I wanted to highlight a few things.</a:t>
            </a:r>
          </a:p>
          <a:p>
            <a:endParaRPr lang="en-US"/>
          </a:p>
          <a:p>
            <a:r>
              <a:rPr lang="en-US"/>
              <a:t>First – and most importantly – there is a 3 month deadline from the date of the incident of sexual harassment (or 3 months less one day from the date of the last incident of sexual harassment if there has been a course of conduct) to start the process of making a claim in the Employment Tribunal. </a:t>
            </a:r>
          </a:p>
          <a:p>
            <a:endParaRPr lang="en-US">
              <a:cs typeface="Calibri"/>
            </a:endParaRPr>
          </a:p>
          <a:p>
            <a:r>
              <a:rPr lang="en-US"/>
              <a:t>Prior to raising an action, a worker or employee needs to go through the Early Conciliation process with the Advisory, Conciliation and Arbitration Service (ACAS). Are you familiar with ACAS? They have a great helpline that employees (and employers) can call; and part of their service is that they offer conciliation – they try and help parties come to an agreement before – and after – a claim is lodged in the Employment Tribunal.</a:t>
            </a:r>
          </a:p>
          <a:p>
            <a:r>
              <a:rPr lang="en-US"/>
              <a:t>So, before parties can raise a claim in the ET – they must contact ACAS to start the EC process. This 'stops the clock'. Then once the EC process has concluded, employees will have at least 1 month from the date of receiving their Early Conciliation certificate to raise an action in the Tribunal. </a:t>
            </a:r>
          </a:p>
          <a:p>
            <a:endParaRPr lang="en-US">
              <a:cs typeface="Calibri"/>
            </a:endParaRPr>
          </a:p>
          <a:p>
            <a:r>
              <a:rPr lang="en-US"/>
              <a:t>There are no longer fees to raise an action in the ET – which were incredibly prohibitive for those seeking redress through the Tribunal.</a:t>
            </a:r>
          </a:p>
          <a:p>
            <a:endParaRPr lang="en-US">
              <a:cs typeface="Calibri"/>
            </a:endParaRPr>
          </a:p>
        </p:txBody>
      </p:sp>
      <p:sp>
        <p:nvSpPr>
          <p:cNvPr id="4" name="Slide Number Placeholder 3"/>
          <p:cNvSpPr>
            <a:spLocks noGrp="1"/>
          </p:cNvSpPr>
          <p:nvPr>
            <p:ph type="sldNum" sz="quarter" idx="5"/>
          </p:nvPr>
        </p:nvSpPr>
        <p:spPr/>
        <p:txBody>
          <a:bodyPr/>
          <a:lstStyle/>
          <a:p>
            <a:fld id="{5F7D8778-5146-449A-8E1B-7EBDCDDDB8EA}" type="slidenum">
              <a:rPr lang="en-GB"/>
              <a:t>22</a:t>
            </a:fld>
            <a:endParaRPr lang="en-GB"/>
          </a:p>
        </p:txBody>
      </p:sp>
    </p:spTree>
    <p:extLst>
      <p:ext uri="{BB962C8B-B14F-4D97-AF65-F5344CB8AC3E}">
        <p14:creationId xmlns:p14="http://schemas.microsoft.com/office/powerpoint/2010/main" val="3303706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When we're speaking to women on our helpline or at legal surgeries, we will try to gather information about what happened to them and when. We take disclosure at their pace, in a trauma-informed way, and I thought it might be useful to talk about some of the information we'd be looking to gather so we can then advise on their options.</a:t>
            </a:r>
            <a:endParaRPr lang="en-US"/>
          </a:p>
          <a:p>
            <a:pPr marL="0" indent="0">
              <a:buNone/>
            </a:pPr>
            <a:endParaRPr lang="en-GB"/>
          </a:p>
          <a:p>
            <a:pPr marL="0" indent="0">
              <a:buNone/>
            </a:pPr>
            <a:r>
              <a:rPr lang="en-GB"/>
              <a:t>For example, we would want to know – what happened. At the outset, we don't necessarily need to know in any great detail – but we're looking to understand the nature of the unwanted conduct (and the effect it had on them).</a:t>
            </a:r>
          </a:p>
          <a:p>
            <a:pPr marL="0" indent="0">
              <a:buNone/>
            </a:pPr>
            <a:endParaRPr lang="en-GB"/>
          </a:p>
          <a:p>
            <a:pPr marL="0" indent="0">
              <a:buNone/>
            </a:pPr>
            <a:r>
              <a:rPr lang="en-GB"/>
              <a:t>We would want to understand the context – the nature of the relationship, when it took place, whether it's still occurring. Are they safe? Like yourselves, safety is our primary concern.</a:t>
            </a:r>
          </a:p>
          <a:p>
            <a:pPr marL="0" indent="0">
              <a:buNone/>
            </a:pPr>
            <a:endParaRPr lang="en-GB"/>
          </a:p>
          <a:p>
            <a:pPr marL="0" indent="0">
              <a:buNone/>
            </a:pPr>
            <a:r>
              <a:rPr lang="en-GB"/>
              <a:t>We're also wanting to understand when the last incident of harassment took place – so that we can advise re: potential deadlines to raise an action in the Tribunal (if they wish to do so). I would also note that even though the deadline to raise an action is 3 months less one day – it's possible to extend the time limit in discrimination claims where it is just and equitable to do so.</a:t>
            </a:r>
          </a:p>
          <a:p>
            <a:pPr marL="0" indent="0">
              <a:buNone/>
            </a:pPr>
            <a:endParaRPr lang="en-GB"/>
          </a:p>
          <a:p>
            <a:pPr marL="0" indent="0">
              <a:buNone/>
            </a:pPr>
            <a:endParaRPr lang="en-GB"/>
          </a:p>
        </p:txBody>
      </p:sp>
    </p:spTree>
    <p:extLst>
      <p:ext uri="{BB962C8B-B14F-4D97-AF65-F5344CB8AC3E}">
        <p14:creationId xmlns:p14="http://schemas.microsoft.com/office/powerpoint/2010/main" val="840916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We'd also want to establish if the employer has any policies or procedures that relate to how they should handle reports of sexual harassment. Whether they have a contract of employment that encorporates any of these policies (if they have any) - some employers don't.</a:t>
            </a:r>
            <a:endParaRPr lang="en-US"/>
          </a:p>
          <a:p>
            <a:pPr marL="0" indent="0">
              <a:buNone/>
            </a:pPr>
            <a:endParaRPr lang="en-GB"/>
          </a:p>
          <a:p>
            <a:pPr marL="0" indent="0">
              <a:buNone/>
            </a:pPr>
            <a:r>
              <a:rPr lang="en-GB"/>
              <a:t>And we'd want to understand what support they're receiving – both from Rape Crisis/ other support organisations – and from their Trade Union rep (if they have one).</a:t>
            </a:r>
          </a:p>
          <a:p>
            <a:pPr marL="0" indent="0">
              <a:buNone/>
            </a:pPr>
            <a:endParaRPr lang="en-GB"/>
          </a:p>
          <a:p>
            <a:pPr marL="0" indent="0">
              <a:buNone/>
            </a:pPr>
            <a:r>
              <a:rPr lang="en-GB"/>
              <a:t>And ultimately, we want to understand what action (if any) they've taken so far.</a:t>
            </a:r>
          </a:p>
          <a:p>
            <a:pPr marL="0" indent="0">
              <a:buNone/>
            </a:pPr>
            <a:endParaRPr lang="en-GB"/>
          </a:p>
          <a:p>
            <a:pPr marL="0" indent="0">
              <a:buNone/>
            </a:pPr>
            <a:r>
              <a:rPr lang="en-GB"/>
              <a:t>That way, we can provide the most detailed information about their legal rights and the options available to them.</a:t>
            </a:r>
          </a:p>
        </p:txBody>
      </p:sp>
    </p:spTree>
    <p:extLst>
      <p:ext uri="{BB962C8B-B14F-4D97-AF65-F5344CB8AC3E}">
        <p14:creationId xmlns:p14="http://schemas.microsoft.com/office/powerpoint/2010/main" val="2257521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For anyone who's experienced sexual harassment, we would always recommend that, if possible, they:</a:t>
            </a:r>
          </a:p>
          <a:p>
            <a:pPr marL="0" indent="0">
              <a:buNone/>
            </a:pPr>
            <a:endParaRPr lang="en-GB"/>
          </a:p>
          <a:p>
            <a:pPr marL="971550" indent="-285750">
              <a:buFont typeface="Arial,Sans-Serif"/>
              <a:buChar char="•"/>
            </a:pPr>
            <a:r>
              <a:rPr lang="en-GB"/>
              <a:t>Keep a note of:</a:t>
            </a:r>
            <a:endParaRPr lang="en-US"/>
          </a:p>
          <a:p>
            <a:pPr marL="1428750" lvl="1" indent="-285750">
              <a:buFont typeface="Arial,Sans-Serif"/>
              <a:buChar char="•"/>
            </a:pPr>
            <a:r>
              <a:rPr lang="en-GB"/>
              <a:t>Date(s) and time(s) of the incident(s)</a:t>
            </a:r>
          </a:p>
          <a:p>
            <a:pPr marL="1428750" lvl="1" indent="-285750">
              <a:buFont typeface="Arial,Sans-Serif"/>
              <a:buChar char="•"/>
            </a:pPr>
            <a:r>
              <a:rPr lang="en-GB"/>
              <a:t>What happened</a:t>
            </a:r>
          </a:p>
          <a:p>
            <a:pPr marL="1428750" lvl="1" indent="-285750">
              <a:buFont typeface="Arial,Sans-Serif"/>
              <a:buChar char="•"/>
            </a:pPr>
            <a:r>
              <a:rPr lang="en-GB"/>
              <a:t>Where it took place</a:t>
            </a:r>
            <a:endParaRPr lang="en-US"/>
          </a:p>
          <a:p>
            <a:pPr marL="1428750" lvl="1" indent="-285750">
              <a:buFont typeface="Arial,Sans-Serif"/>
              <a:buChar char="•"/>
            </a:pPr>
            <a:r>
              <a:rPr lang="en-GB"/>
              <a:t>Who was involved</a:t>
            </a:r>
            <a:endParaRPr lang="en-US"/>
          </a:p>
          <a:p>
            <a:pPr marL="1428750" lvl="1" indent="-285750">
              <a:buFont typeface="Arial,Sans-Serif"/>
              <a:buChar char="•"/>
            </a:pPr>
            <a:r>
              <a:rPr lang="en-GB"/>
              <a:t>Any friends or witnesses who saw what happened or the effect it had on them. </a:t>
            </a:r>
            <a:endParaRPr lang="en-US"/>
          </a:p>
          <a:p>
            <a:pPr marL="1428750" lvl="1" indent="-285750">
              <a:buFont typeface="Arial,Sans-Serif"/>
              <a:buChar char="•"/>
            </a:pPr>
            <a:r>
              <a:rPr lang="en-GB"/>
              <a:t>Any support accessed, e.g., GP or counsellor.</a:t>
            </a:r>
            <a:endParaRPr lang="en-US"/>
          </a:p>
          <a:p>
            <a:pPr marL="1428750" lvl="1" indent="-285750">
              <a:buFont typeface="Arial,Sans-Serif"/>
              <a:buChar char="•"/>
            </a:pPr>
            <a:endParaRPr lang="en-GB"/>
          </a:p>
          <a:p>
            <a:pPr marL="971550" indent="-285750">
              <a:buFont typeface="Arial,Sans-Serif"/>
              <a:buChar char="•"/>
            </a:pPr>
            <a:r>
              <a:rPr lang="en-GB"/>
              <a:t>Keep copies of any texts or emails the harasser sends; screenshots of any social media/ online incidents; and photos.</a:t>
            </a:r>
            <a:endParaRPr lang="en-US"/>
          </a:p>
          <a:p>
            <a:pPr marL="0" indent="0">
              <a:buNone/>
            </a:pPr>
            <a:endParaRPr lang="en-GB"/>
          </a:p>
          <a:p>
            <a:pPr marL="0" indent="0">
              <a:buNone/>
            </a:pPr>
            <a:r>
              <a:rPr lang="en-GB"/>
              <a:t>It may seem counter-intuitive to ask someone to hold on to messages that might be distressing, but it may be essential in order to provide evidence for an investigation or legal proceedings in the future.</a:t>
            </a:r>
          </a:p>
        </p:txBody>
      </p:sp>
    </p:spTree>
    <p:extLst>
      <p:ext uri="{BB962C8B-B14F-4D97-AF65-F5344CB8AC3E}">
        <p14:creationId xmlns:p14="http://schemas.microsoft.com/office/powerpoint/2010/main" val="717990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To finish off this section, before we take a break, I wanted to include some links to some further resources:</a:t>
            </a:r>
          </a:p>
          <a:p>
            <a:pPr marL="0" indent="0">
              <a:buNone/>
            </a:pPr>
            <a:endParaRPr lang="en-GB"/>
          </a:p>
          <a:p>
            <a:pPr marL="0" indent="0">
              <a:buNone/>
            </a:pPr>
            <a:r>
              <a:rPr lang="en-GB"/>
              <a:t>I'd particularly recommend the ACAS website (and also the CAB website can be helpful as well), and if you're really keen, I'd recommend checking out the EHRC Technical Guidance that was launched last year.</a:t>
            </a:r>
          </a:p>
          <a:p>
            <a:pPr marL="0" indent="0">
              <a:buNone/>
            </a:pPr>
            <a:endParaRPr lang="en-GB"/>
          </a:p>
          <a:p>
            <a:pPr marL="0" indent="0">
              <a:buNone/>
            </a:pPr>
            <a:r>
              <a:rPr lang="en-GB"/>
              <a:t>Before we head off for a break, does anyone have any questions about anything that we've covered in this section – or anything so far?</a:t>
            </a:r>
          </a:p>
          <a:p>
            <a:pPr marL="0" indent="0">
              <a:buNone/>
            </a:pPr>
            <a:endParaRPr lang="en-GB"/>
          </a:p>
          <a:p>
            <a:pPr marL="0" indent="0">
              <a:buNone/>
            </a:pPr>
            <a:r>
              <a:rPr lang="en-GB"/>
              <a:t>You don't need to ask now – happy for you to pop a question on Slido and we can chat about it at the end :)</a:t>
            </a:r>
          </a:p>
        </p:txBody>
      </p:sp>
    </p:spTree>
    <p:extLst>
      <p:ext uri="{BB962C8B-B14F-4D97-AF65-F5344CB8AC3E}">
        <p14:creationId xmlns:p14="http://schemas.microsoft.com/office/powerpoint/2010/main" val="2872006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d4af4732f8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d4af4732f8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Now, we can work through some of our case studies. I'll read through them first and then we'll pop you into break out rooms to discuss them in smaller groups...</a:t>
            </a:r>
            <a:endParaRPr/>
          </a:p>
        </p:txBody>
      </p:sp>
    </p:spTree>
    <p:extLst>
      <p:ext uri="{BB962C8B-B14F-4D97-AF65-F5344CB8AC3E}">
        <p14:creationId xmlns:p14="http://schemas.microsoft.com/office/powerpoint/2010/main" val="5571200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1973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89666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0152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0217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73d28d78d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73d28d78d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07124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d4af4732f8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d4af4732f8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GB"/>
              <a:t>- Any questions you think about after, pop them in the Slido and can answer them later.</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81219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d4af4732f8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d4af4732f8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7367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d4af4732f8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d4af4732f8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F27FF5-3BFA-431C-A72F-03ACA5FF262A}"/>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1703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210A-3B23-48E1-8BA4-739B4F12E11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4EB465D3-5453-4B25-85BE-139709A1D11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3CE150-9FA0-4134-8502-95A1CA78E1FC}"/>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265DD20B-93EB-46B0-8DD4-A19070DAA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BBE1A-403D-43C3-B4CA-D7255C9DD2FD}"/>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706408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94B-664C-401B-8F42-9712D2C013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C470B8-2AF3-4FF8-A46B-6A6F6721E9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39FDCF-405A-410C-8904-4FF293DCB10D}"/>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B560563F-1CD7-4E80-AC55-52A23E2ED3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620B3C-ACC2-4D0D-BACB-0790F47ABEEE}"/>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968876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EA4B-F08D-456F-A623-A78CD9F8C780}"/>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3D9043-4CD8-4740-B152-5E81CBFF195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3BCC9C-E242-4744-ABEC-C081D101E64F}"/>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4041DD32-CA6F-47B2-9146-227339AC1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E1E00A-735D-4D5E-BBA3-6E0F105A0920}"/>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4142358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451A-20B5-4550-93B8-FE3BB925CB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298C3E-3FC2-48AE-980A-DFD100DF2663}"/>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9697580-8F0A-4530-91D8-C181EEFA5236}"/>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EE1BC7-DDF1-48FB-83C0-9F97FA1C002D}"/>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6" name="Footer Placeholder 5">
            <a:extLst>
              <a:ext uri="{FF2B5EF4-FFF2-40B4-BE49-F238E27FC236}">
                <a16:creationId xmlns:a16="http://schemas.microsoft.com/office/drawing/2014/main" id="{D5C9FE08-BD6B-4835-907D-A532332196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3E51CD-2C79-4912-AD0E-83515C7625F4}"/>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32980988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AA45-F82C-4482-BD98-074E93B0506F}"/>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85781F-BCC6-453B-A1E3-9B500C9CFEF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28BF5E5-DC56-4DC0-B1EF-B14D3C93D1F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B557BD-DE5D-4892-AEF2-4A46C4AB5B0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F0AFD13-C468-4D4D-AE29-EC360C9568A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AEA5194-7400-4149-8589-70DDA69FBD41}"/>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8" name="Footer Placeholder 7">
            <a:extLst>
              <a:ext uri="{FF2B5EF4-FFF2-40B4-BE49-F238E27FC236}">
                <a16:creationId xmlns:a16="http://schemas.microsoft.com/office/drawing/2014/main" id="{A1F9524A-4066-46E9-B75E-202F1D71F5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8CAA5A-3218-460C-A804-E0DB7F334B99}"/>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34617285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64D8-1AD2-4591-8EA2-FDC11C473CA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AB2A82F-6186-4E39-B3DD-8ED8B4BA200E}"/>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4" name="Footer Placeholder 3">
            <a:extLst>
              <a:ext uri="{FF2B5EF4-FFF2-40B4-BE49-F238E27FC236}">
                <a16:creationId xmlns:a16="http://schemas.microsoft.com/office/drawing/2014/main" id="{C69D2390-6BE7-4781-9E96-95BB986BA6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45689E1-E19F-491B-AF83-2E2F7D8C3B02}"/>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2174854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8AECE5-6273-491E-A05B-F13DB3229796}"/>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3" name="Footer Placeholder 2">
            <a:extLst>
              <a:ext uri="{FF2B5EF4-FFF2-40B4-BE49-F238E27FC236}">
                <a16:creationId xmlns:a16="http://schemas.microsoft.com/office/drawing/2014/main" id="{B64B71FA-5B71-4098-ABA0-D6C007368E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4B0BD3-0781-4740-8255-0431D0018465}"/>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2904015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F473-4318-4DDF-82B3-0E097D337EBE}"/>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65C676-05F4-4EBA-9731-235F6C9CE828}"/>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EBDEACC-845C-472D-891F-29E34809821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5F6B6B3-7656-47A3-BE2E-BB472706B957}"/>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6" name="Footer Placeholder 5">
            <a:extLst>
              <a:ext uri="{FF2B5EF4-FFF2-40B4-BE49-F238E27FC236}">
                <a16:creationId xmlns:a16="http://schemas.microsoft.com/office/drawing/2014/main" id="{051BD474-CCD0-4879-90F2-2459EF09F3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7D6E19-EB20-4543-9BD6-39472F524691}"/>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239177720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C74D-B18E-498D-B9D3-FA92F7EBA56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03DCEA-B070-427B-9808-292113C0C85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3E2FA84-BB6D-49D7-8BDA-77218F5E80A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EB9F32A-6FE0-4A0D-BFC2-8E679F46D4F1}"/>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6" name="Footer Placeholder 5">
            <a:extLst>
              <a:ext uri="{FF2B5EF4-FFF2-40B4-BE49-F238E27FC236}">
                <a16:creationId xmlns:a16="http://schemas.microsoft.com/office/drawing/2014/main" id="{DCD5C70D-65C1-49D7-BADB-63FD16A4AE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AE2970-9338-4D3F-8DEA-3DDC62669813}"/>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200030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17F9-43CC-4651-A1B3-434B1846ED0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D4701F-E2CC-4133-B361-DAD1C26520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CF9BC3-E63B-4AD1-8C7F-3858893E0496}"/>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6FFAEA5F-F244-49AF-8F00-85B844E8E9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12DB1E-57DF-4CC2-96D1-3C238A097E1D}"/>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3351967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C20EBB-E17C-4D31-9DE2-8B2594DECA6E}"/>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1B196B-1D63-4BD9-99AF-028BE6466A75}"/>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AC17C0-5A27-460F-ADA2-E94BA36F489A}"/>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908F2F9E-BCE8-4A2A-94C1-1108FC8B73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C30713-86C5-48FE-954D-925E2D776F3C}"/>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8616945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93048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27083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189" lvl="0" indent="-342892">
              <a:spcBef>
                <a:spcPts val="0"/>
              </a:spcBef>
              <a:spcAft>
                <a:spcPts val="0"/>
              </a:spcAft>
              <a:buSzPts val="1800"/>
              <a:buChar char="●"/>
              <a:defRPr/>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57566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189" lvl="0" indent="-317492">
              <a:spcBef>
                <a:spcPts val="0"/>
              </a:spcBef>
              <a:spcAft>
                <a:spcPts val="0"/>
              </a:spcAft>
              <a:buSzPts val="1400"/>
              <a:buChar char="●"/>
              <a:defRPr sz="1400"/>
            </a:lvl1pPr>
            <a:lvl2pPr marL="914378" lvl="1" indent="-304793">
              <a:spcBef>
                <a:spcPts val="0"/>
              </a:spcBef>
              <a:spcAft>
                <a:spcPts val="0"/>
              </a:spcAft>
              <a:buSzPts val="1200"/>
              <a:buChar char="○"/>
              <a:defRPr sz="1200"/>
            </a:lvl2pPr>
            <a:lvl3pPr marL="1371566" lvl="2" indent="-304793">
              <a:spcBef>
                <a:spcPts val="0"/>
              </a:spcBef>
              <a:spcAft>
                <a:spcPts val="0"/>
              </a:spcAft>
              <a:buSzPts val="1200"/>
              <a:buChar char="■"/>
              <a:defRPr sz="1200"/>
            </a:lvl3pPr>
            <a:lvl4pPr marL="1828754" lvl="3" indent="-304793">
              <a:spcBef>
                <a:spcPts val="0"/>
              </a:spcBef>
              <a:spcAft>
                <a:spcPts val="0"/>
              </a:spcAft>
              <a:buSzPts val="1200"/>
              <a:buChar char="●"/>
              <a:defRPr sz="1200"/>
            </a:lvl4pPr>
            <a:lvl5pPr marL="2285943" lvl="4" indent="-304793">
              <a:spcBef>
                <a:spcPts val="0"/>
              </a:spcBef>
              <a:spcAft>
                <a:spcPts val="0"/>
              </a:spcAft>
              <a:buSzPts val="1200"/>
              <a:buChar char="○"/>
              <a:defRPr sz="1200"/>
            </a:lvl5pPr>
            <a:lvl6pPr marL="2743132" lvl="5" indent="-304793">
              <a:spcBef>
                <a:spcPts val="0"/>
              </a:spcBef>
              <a:spcAft>
                <a:spcPts val="0"/>
              </a:spcAft>
              <a:buSzPts val="1200"/>
              <a:buChar char="■"/>
              <a:defRPr sz="1200"/>
            </a:lvl6pPr>
            <a:lvl7pPr marL="3200320" lvl="6" indent="-304793">
              <a:spcBef>
                <a:spcPts val="0"/>
              </a:spcBef>
              <a:spcAft>
                <a:spcPts val="0"/>
              </a:spcAft>
              <a:buSzPts val="1200"/>
              <a:buChar char="●"/>
              <a:defRPr sz="1200"/>
            </a:lvl7pPr>
            <a:lvl8pPr marL="3657509" lvl="7" indent="-304793">
              <a:spcBef>
                <a:spcPts val="0"/>
              </a:spcBef>
              <a:spcAft>
                <a:spcPts val="0"/>
              </a:spcAft>
              <a:buSzPts val="1200"/>
              <a:buChar char="○"/>
              <a:defRPr sz="1200"/>
            </a:lvl8pPr>
            <a:lvl9pPr marL="4114697" lvl="8" indent="-304793">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189" lvl="0" indent="-317492">
              <a:spcBef>
                <a:spcPts val="0"/>
              </a:spcBef>
              <a:spcAft>
                <a:spcPts val="0"/>
              </a:spcAft>
              <a:buSzPts val="1400"/>
              <a:buChar char="●"/>
              <a:defRPr sz="1400"/>
            </a:lvl1pPr>
            <a:lvl2pPr marL="914378" lvl="1" indent="-304793">
              <a:spcBef>
                <a:spcPts val="0"/>
              </a:spcBef>
              <a:spcAft>
                <a:spcPts val="0"/>
              </a:spcAft>
              <a:buSzPts val="1200"/>
              <a:buChar char="○"/>
              <a:defRPr sz="1200"/>
            </a:lvl2pPr>
            <a:lvl3pPr marL="1371566" lvl="2" indent="-304793">
              <a:spcBef>
                <a:spcPts val="0"/>
              </a:spcBef>
              <a:spcAft>
                <a:spcPts val="0"/>
              </a:spcAft>
              <a:buSzPts val="1200"/>
              <a:buChar char="■"/>
              <a:defRPr sz="1200"/>
            </a:lvl3pPr>
            <a:lvl4pPr marL="1828754" lvl="3" indent="-304793">
              <a:spcBef>
                <a:spcPts val="0"/>
              </a:spcBef>
              <a:spcAft>
                <a:spcPts val="0"/>
              </a:spcAft>
              <a:buSzPts val="1200"/>
              <a:buChar char="●"/>
              <a:defRPr sz="1200"/>
            </a:lvl4pPr>
            <a:lvl5pPr marL="2285943" lvl="4" indent="-304793">
              <a:spcBef>
                <a:spcPts val="0"/>
              </a:spcBef>
              <a:spcAft>
                <a:spcPts val="0"/>
              </a:spcAft>
              <a:buSzPts val="1200"/>
              <a:buChar char="○"/>
              <a:defRPr sz="1200"/>
            </a:lvl5pPr>
            <a:lvl6pPr marL="2743132" lvl="5" indent="-304793">
              <a:spcBef>
                <a:spcPts val="0"/>
              </a:spcBef>
              <a:spcAft>
                <a:spcPts val="0"/>
              </a:spcAft>
              <a:buSzPts val="1200"/>
              <a:buChar char="■"/>
              <a:defRPr sz="1200"/>
            </a:lvl6pPr>
            <a:lvl7pPr marL="3200320" lvl="6" indent="-304793">
              <a:spcBef>
                <a:spcPts val="0"/>
              </a:spcBef>
              <a:spcAft>
                <a:spcPts val="0"/>
              </a:spcAft>
              <a:buSzPts val="1200"/>
              <a:buChar char="●"/>
              <a:defRPr sz="1200"/>
            </a:lvl7pPr>
            <a:lvl8pPr marL="3657509" lvl="7" indent="-304793">
              <a:spcBef>
                <a:spcPts val="0"/>
              </a:spcBef>
              <a:spcAft>
                <a:spcPts val="0"/>
              </a:spcAft>
              <a:buSzPts val="1200"/>
              <a:buChar char="○"/>
              <a:defRPr sz="1200"/>
            </a:lvl8pPr>
            <a:lvl9pPr marL="4114697" lvl="8" indent="-304793">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8598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72127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189" lvl="0" indent="-304793">
              <a:spcBef>
                <a:spcPts val="0"/>
              </a:spcBef>
              <a:spcAft>
                <a:spcPts val="0"/>
              </a:spcAft>
              <a:buSzPts val="1200"/>
              <a:buChar char="●"/>
              <a:defRPr sz="1200"/>
            </a:lvl1pPr>
            <a:lvl2pPr marL="914378" lvl="1" indent="-304793">
              <a:spcBef>
                <a:spcPts val="0"/>
              </a:spcBef>
              <a:spcAft>
                <a:spcPts val="0"/>
              </a:spcAft>
              <a:buSzPts val="1200"/>
              <a:buChar char="○"/>
              <a:defRPr sz="1200"/>
            </a:lvl2pPr>
            <a:lvl3pPr marL="1371566" lvl="2" indent="-304793">
              <a:spcBef>
                <a:spcPts val="0"/>
              </a:spcBef>
              <a:spcAft>
                <a:spcPts val="0"/>
              </a:spcAft>
              <a:buSzPts val="1200"/>
              <a:buChar char="■"/>
              <a:defRPr sz="1200"/>
            </a:lvl3pPr>
            <a:lvl4pPr marL="1828754" lvl="3" indent="-304793">
              <a:spcBef>
                <a:spcPts val="0"/>
              </a:spcBef>
              <a:spcAft>
                <a:spcPts val="0"/>
              </a:spcAft>
              <a:buSzPts val="1200"/>
              <a:buChar char="●"/>
              <a:defRPr sz="1200"/>
            </a:lvl4pPr>
            <a:lvl5pPr marL="2285943" lvl="4" indent="-304793">
              <a:spcBef>
                <a:spcPts val="0"/>
              </a:spcBef>
              <a:spcAft>
                <a:spcPts val="0"/>
              </a:spcAft>
              <a:buSzPts val="1200"/>
              <a:buChar char="○"/>
              <a:defRPr sz="1200"/>
            </a:lvl5pPr>
            <a:lvl6pPr marL="2743132" lvl="5" indent="-304793">
              <a:spcBef>
                <a:spcPts val="0"/>
              </a:spcBef>
              <a:spcAft>
                <a:spcPts val="0"/>
              </a:spcAft>
              <a:buSzPts val="1200"/>
              <a:buChar char="■"/>
              <a:defRPr sz="1200"/>
            </a:lvl6pPr>
            <a:lvl7pPr marL="3200320" lvl="6" indent="-304793">
              <a:spcBef>
                <a:spcPts val="0"/>
              </a:spcBef>
              <a:spcAft>
                <a:spcPts val="0"/>
              </a:spcAft>
              <a:buSzPts val="1200"/>
              <a:buChar char="●"/>
              <a:defRPr sz="1200"/>
            </a:lvl7pPr>
            <a:lvl8pPr marL="3657509" lvl="7" indent="-304793">
              <a:spcBef>
                <a:spcPts val="0"/>
              </a:spcBef>
              <a:spcAft>
                <a:spcPts val="0"/>
              </a:spcAft>
              <a:buSzPts val="1200"/>
              <a:buChar char="○"/>
              <a:defRPr sz="1200"/>
            </a:lvl8pPr>
            <a:lvl9pPr marL="4114697" lvl="8" indent="-304793">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21002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96491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189" lvl="0" indent="-342892">
              <a:spcBef>
                <a:spcPts val="0"/>
              </a:spcBef>
              <a:spcAft>
                <a:spcPts val="0"/>
              </a:spcAft>
              <a:buSzPts val="1800"/>
              <a:buChar char="●"/>
              <a:defRPr/>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2435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53644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189" lvl="0" indent="-342892" algn="ctr">
              <a:spcBef>
                <a:spcPts val="0"/>
              </a:spcBef>
              <a:spcAft>
                <a:spcPts val="0"/>
              </a:spcAft>
              <a:buSzPts val="1800"/>
              <a:buChar char="●"/>
              <a:defRPr/>
            </a:lvl1pPr>
            <a:lvl2pPr marL="914378" lvl="1" indent="-317492" algn="ctr">
              <a:spcBef>
                <a:spcPts val="0"/>
              </a:spcBef>
              <a:spcAft>
                <a:spcPts val="0"/>
              </a:spcAft>
              <a:buSzPts val="1400"/>
              <a:buChar char="○"/>
              <a:defRPr/>
            </a:lvl2pPr>
            <a:lvl3pPr marL="1371566" lvl="2" indent="-317492" algn="ctr">
              <a:spcBef>
                <a:spcPts val="0"/>
              </a:spcBef>
              <a:spcAft>
                <a:spcPts val="0"/>
              </a:spcAft>
              <a:buSzPts val="1400"/>
              <a:buChar char="■"/>
              <a:defRPr/>
            </a:lvl3pPr>
            <a:lvl4pPr marL="1828754" lvl="3" indent="-317492" algn="ctr">
              <a:spcBef>
                <a:spcPts val="0"/>
              </a:spcBef>
              <a:spcAft>
                <a:spcPts val="0"/>
              </a:spcAft>
              <a:buSzPts val="1400"/>
              <a:buChar char="●"/>
              <a:defRPr/>
            </a:lvl4pPr>
            <a:lvl5pPr marL="2285943" lvl="4" indent="-317492" algn="ctr">
              <a:spcBef>
                <a:spcPts val="0"/>
              </a:spcBef>
              <a:spcAft>
                <a:spcPts val="0"/>
              </a:spcAft>
              <a:buSzPts val="1400"/>
              <a:buChar char="○"/>
              <a:defRPr/>
            </a:lvl5pPr>
            <a:lvl6pPr marL="2743132" lvl="5" indent="-317492" algn="ctr">
              <a:spcBef>
                <a:spcPts val="0"/>
              </a:spcBef>
              <a:spcAft>
                <a:spcPts val="0"/>
              </a:spcAft>
              <a:buSzPts val="1400"/>
              <a:buChar char="■"/>
              <a:defRPr/>
            </a:lvl6pPr>
            <a:lvl7pPr marL="3200320" lvl="6" indent="-317492" algn="ctr">
              <a:spcBef>
                <a:spcPts val="0"/>
              </a:spcBef>
              <a:spcAft>
                <a:spcPts val="0"/>
              </a:spcAft>
              <a:buSzPts val="1400"/>
              <a:buChar char="●"/>
              <a:defRPr/>
            </a:lvl7pPr>
            <a:lvl8pPr marL="3657509" lvl="7" indent="-317492" algn="ctr">
              <a:spcBef>
                <a:spcPts val="0"/>
              </a:spcBef>
              <a:spcAft>
                <a:spcPts val="0"/>
              </a:spcAft>
              <a:buSzPts val="1400"/>
              <a:buChar char="○"/>
              <a:defRPr/>
            </a:lvl8pPr>
            <a:lvl9pPr marL="4114697" lvl="8" indent="-317492"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1115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187502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799EF-0874-4023-819C-4530E16B772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BFE19DEA-A9F0-4CAE-80BE-DEAC2B7AA33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D04A61-11AA-47E5-84F0-DD65FAF6B05E}"/>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5" name="Footer Placeholder 4">
            <a:extLst>
              <a:ext uri="{FF2B5EF4-FFF2-40B4-BE49-F238E27FC236}">
                <a16:creationId xmlns:a16="http://schemas.microsoft.com/office/drawing/2014/main" id="{18297135-BE83-402C-B2A4-6F4F7C4476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E0D274-18D9-4135-989A-ED2A5D4469D9}"/>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9872009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99164-2250-4402-B5E4-3C7CA791F0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18BB67-83F0-441B-B1A5-0DD3DB73F5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BB7BA2-B4F0-4AC4-AE29-34B546C58CB7}"/>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5" name="Footer Placeholder 4">
            <a:extLst>
              <a:ext uri="{FF2B5EF4-FFF2-40B4-BE49-F238E27FC236}">
                <a16:creationId xmlns:a16="http://schemas.microsoft.com/office/drawing/2014/main" id="{81BBAC3D-4CE4-4280-9B0D-88C117792E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12473E-E521-474A-9500-4CD22B956199}"/>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308000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C7568-E7FD-4BAB-B2C0-97466F38F3C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E61D7B-461A-46EA-A526-DBD47F64206B}"/>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B522FF-A159-49A1-82FA-450CBD6175CC}"/>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5" name="Footer Placeholder 4">
            <a:extLst>
              <a:ext uri="{FF2B5EF4-FFF2-40B4-BE49-F238E27FC236}">
                <a16:creationId xmlns:a16="http://schemas.microsoft.com/office/drawing/2014/main" id="{0A975A6E-B892-4B5C-B74A-429B49F57F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DCF08A-31DD-472C-991B-740DDC5375CA}"/>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33625811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00EA0-E316-468A-9640-25BCBF751F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87192F-E1E9-4955-B94A-70C100CA8A16}"/>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65B380B-8E3F-44C6-9C72-2BCE8EA01AE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3B0CC58-D624-4C80-BE88-598D69477968}"/>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6" name="Footer Placeholder 5">
            <a:extLst>
              <a:ext uri="{FF2B5EF4-FFF2-40B4-BE49-F238E27FC236}">
                <a16:creationId xmlns:a16="http://schemas.microsoft.com/office/drawing/2014/main" id="{1480B585-05CD-457A-9C29-2CBFBECCF6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2D6C41-9733-4754-8684-DACCB42857D6}"/>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22666749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2FCD-B7F5-4078-8720-BC7EF4896D6D}"/>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5ACA03-DFA3-4A21-8147-167061A402D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0B6E8E4-E3FB-43DF-95FD-F50C6B04FE64}"/>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546E627-F202-48F8-9058-17113B33D81E}"/>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726D1B6-FF44-48D3-AE58-C8EF28BB1E0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BC49E80-6039-433D-95F3-FDE35F50CE3F}"/>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8" name="Footer Placeholder 7">
            <a:extLst>
              <a:ext uri="{FF2B5EF4-FFF2-40B4-BE49-F238E27FC236}">
                <a16:creationId xmlns:a16="http://schemas.microsoft.com/office/drawing/2014/main" id="{8CD0E56F-5208-42CC-992E-A60029642B5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561223A-8408-4939-B6A4-2AC539044B53}"/>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17423112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49DFD-0B64-4E06-9345-BBDFD665D6E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BE1B3F-C7B4-40D4-836F-0E593C352296}"/>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4" name="Footer Placeholder 3">
            <a:extLst>
              <a:ext uri="{FF2B5EF4-FFF2-40B4-BE49-F238E27FC236}">
                <a16:creationId xmlns:a16="http://schemas.microsoft.com/office/drawing/2014/main" id="{14B64AA1-F514-44D0-AE0B-7E527BA2F2B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45A5255-13AB-48B5-BB34-77070C69A275}"/>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13785090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2D49B0-2874-42FD-9C97-32B933ACF699}"/>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3" name="Footer Placeholder 2">
            <a:extLst>
              <a:ext uri="{FF2B5EF4-FFF2-40B4-BE49-F238E27FC236}">
                <a16:creationId xmlns:a16="http://schemas.microsoft.com/office/drawing/2014/main" id="{1A0B27BC-6079-46EB-AA48-DD847846062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C008B08-32E4-4A65-92E6-461201928819}"/>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10230945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D2071-9926-46D0-8D71-971B0E06A6A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F3D115C-3F9A-4375-AB29-169BA007DFA4}"/>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B6226B3-A304-40CF-BB62-E3DD845BFB1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E0C925EF-B47B-4BB7-B57A-6D704A1F4C9A}"/>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6" name="Footer Placeholder 5">
            <a:extLst>
              <a:ext uri="{FF2B5EF4-FFF2-40B4-BE49-F238E27FC236}">
                <a16:creationId xmlns:a16="http://schemas.microsoft.com/office/drawing/2014/main" id="{00A2BAD3-5CFC-43D4-858B-49A165EF26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F1D3BE-990A-4BFB-935F-E2D27E7239DC}"/>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8950601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62FA4-1C2C-431D-A32D-AA5D0F2AD15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6C8D1D-FFDF-41B7-A2F7-20CBBEC0D5D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CEF8CDB0-BF25-46DC-87BD-A4B01849B43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FF888807-625D-4249-9116-2D56AC24AEAC}"/>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6" name="Footer Placeholder 5">
            <a:extLst>
              <a:ext uri="{FF2B5EF4-FFF2-40B4-BE49-F238E27FC236}">
                <a16:creationId xmlns:a16="http://schemas.microsoft.com/office/drawing/2014/main" id="{F18D2597-8294-4623-8174-229FEA2BF0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36E15-FE8E-4128-96C6-E01B4508EACD}"/>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2376407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C0BF0-CDDE-4A85-851E-EBDA82C7F7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4A01BD-8AE0-45ED-AF55-1956526A3A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1D6263-42E4-4C6F-9F2D-F7B51E4530C6}"/>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5" name="Footer Placeholder 4">
            <a:extLst>
              <a:ext uri="{FF2B5EF4-FFF2-40B4-BE49-F238E27FC236}">
                <a16:creationId xmlns:a16="http://schemas.microsoft.com/office/drawing/2014/main" id="{CD6236DD-299A-438A-BFF8-F69F527C70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99F068-886C-4664-B4C8-D65AC809E753}"/>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1738521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0D57B2-2CA0-4856-A0F4-1365D9AB765E}"/>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05B13A-5CE1-4199-8749-781B791089B0}"/>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4FC71E-4531-4D0D-9E80-40365F4B0D8F}"/>
              </a:ext>
            </a:extLst>
          </p:cNvPr>
          <p:cNvSpPr>
            <a:spLocks noGrp="1"/>
          </p:cNvSpPr>
          <p:nvPr>
            <p:ph type="dt" sz="half" idx="10"/>
          </p:nvPr>
        </p:nvSpPr>
        <p:spPr/>
        <p:txBody>
          <a:bodyPr/>
          <a:lstStyle/>
          <a:p>
            <a:fld id="{8DF0DC03-46E5-4A15-ABAF-C4C79C77EE41}" type="datetimeFigureOut">
              <a:rPr lang="en-GB" smtClean="0"/>
              <a:t>12/08/2024</a:t>
            </a:fld>
            <a:endParaRPr lang="en-GB"/>
          </a:p>
        </p:txBody>
      </p:sp>
      <p:sp>
        <p:nvSpPr>
          <p:cNvPr id="5" name="Footer Placeholder 4">
            <a:extLst>
              <a:ext uri="{FF2B5EF4-FFF2-40B4-BE49-F238E27FC236}">
                <a16:creationId xmlns:a16="http://schemas.microsoft.com/office/drawing/2014/main" id="{EF1D301D-FC44-4203-BDB8-85DEFFDD48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D09290-512D-40A2-A186-57A49A455997}"/>
              </a:ext>
            </a:extLst>
          </p:cNvPr>
          <p:cNvSpPr>
            <a:spLocks noGrp="1"/>
          </p:cNvSpPr>
          <p:nvPr>
            <p:ph type="sldNum" sz="quarter" idx="12"/>
          </p:nvPr>
        </p:nvSpPr>
        <p:spPr/>
        <p:txBody>
          <a:bodyPr/>
          <a:lstStyle/>
          <a:p>
            <a:fld id="{28D92F1D-B615-4252-B62D-D2AF765775AA}" type="slidenum">
              <a:rPr lang="en-GB" smtClean="0"/>
              <a:t>‹#›</a:t>
            </a:fld>
            <a:endParaRPr lang="en-GB"/>
          </a:p>
        </p:txBody>
      </p:sp>
    </p:spTree>
    <p:extLst>
      <p:ext uri="{BB962C8B-B14F-4D97-AF65-F5344CB8AC3E}">
        <p14:creationId xmlns:p14="http://schemas.microsoft.com/office/powerpoint/2010/main" val="4235635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FC07F-EC06-4298-A2EE-4947F2C5878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85BED2C-AC8D-4D52-AA3D-996981A43CC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6343700-915F-4D92-A07D-3718A4079789}"/>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5" name="Footer Placeholder 4">
            <a:extLst>
              <a:ext uri="{FF2B5EF4-FFF2-40B4-BE49-F238E27FC236}">
                <a16:creationId xmlns:a16="http://schemas.microsoft.com/office/drawing/2014/main" id="{001E1501-7258-4FA8-BD87-93F12D14DE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AA5147-4F2F-44AD-9F6D-18A116C4AD2A}"/>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23320611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D45A-9A96-41A8-9DD5-8517499B09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124105-8A0C-4F0D-AD43-A65466D3FD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DE7E61-EAEF-49D3-A9DB-CA8525C58B0C}"/>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5" name="Footer Placeholder 4">
            <a:extLst>
              <a:ext uri="{FF2B5EF4-FFF2-40B4-BE49-F238E27FC236}">
                <a16:creationId xmlns:a16="http://schemas.microsoft.com/office/drawing/2014/main" id="{D4E46CD3-F380-4313-88AB-FEC13D4EF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7C3179-F178-4FEE-AEDB-6B4176DE21A3}"/>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11145292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3BF5E-810B-44FD-938C-8B2A11087D0D}"/>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96F004E-0557-4363-AD33-7ED9F2893B0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BA504A-9F74-4380-BF58-72BC2456F182}"/>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5" name="Footer Placeholder 4">
            <a:extLst>
              <a:ext uri="{FF2B5EF4-FFF2-40B4-BE49-F238E27FC236}">
                <a16:creationId xmlns:a16="http://schemas.microsoft.com/office/drawing/2014/main" id="{A99A2EBE-5EEA-48F8-A32C-DBC6F36ED1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7A6F16-4340-4734-A3D0-BFBFBC0E3828}"/>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35760891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31BB-BC93-43BB-B238-D07CBBB509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2EEC17-C5CD-4CCE-B6DC-A20B336AD7AB}"/>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8E1601-5191-4163-A4D4-D0FA17202B7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0CE9AF-9196-4FAD-B1EB-C8D7E2AC8385}"/>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6" name="Footer Placeholder 5">
            <a:extLst>
              <a:ext uri="{FF2B5EF4-FFF2-40B4-BE49-F238E27FC236}">
                <a16:creationId xmlns:a16="http://schemas.microsoft.com/office/drawing/2014/main" id="{3AA10B45-CF85-45FA-B776-46A17877AF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54C65A-5C9D-4EAB-9012-5E93D83E26F6}"/>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3245704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53B3-B9A4-41BD-9D6B-927562FAA9A7}"/>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B78A374-FB31-4355-91C8-573EED7C93F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AB25F59-AEC2-4601-A5B9-054FEDBFD425}"/>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26AEFC1-646B-4A7A-BB26-3A80DDEB3B6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8B0EF6D-A6FB-42BB-9BAE-208BB5883145}"/>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3DF0DE-EDA9-4E65-AE73-957E0F340087}"/>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8" name="Footer Placeholder 7">
            <a:extLst>
              <a:ext uri="{FF2B5EF4-FFF2-40B4-BE49-F238E27FC236}">
                <a16:creationId xmlns:a16="http://schemas.microsoft.com/office/drawing/2014/main" id="{4D3EC472-50B5-4184-95F7-775C186B16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0BF8D32-6B37-43AD-AAE6-21FBA78E7CF7}"/>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39277199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23F01-C174-403B-95B7-7202A6F11CD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A258E97-C1EC-4ED9-BCF7-45D0C8562868}"/>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4" name="Footer Placeholder 3">
            <a:extLst>
              <a:ext uri="{FF2B5EF4-FFF2-40B4-BE49-F238E27FC236}">
                <a16:creationId xmlns:a16="http://schemas.microsoft.com/office/drawing/2014/main" id="{7FD81EC4-66FD-41C2-95A9-D7B25027D3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95C222E-4E1A-41FF-8A23-C3FFF3209799}"/>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9536433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71027-A293-459B-BDD2-C47F5A7D1305}"/>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3" name="Footer Placeholder 2">
            <a:extLst>
              <a:ext uri="{FF2B5EF4-FFF2-40B4-BE49-F238E27FC236}">
                <a16:creationId xmlns:a16="http://schemas.microsoft.com/office/drawing/2014/main" id="{600F8E67-B4C4-4458-B592-4AFB30005C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C8C6ED-31FA-46EB-9C1D-0CD746EA835A}"/>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17293442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9FC5B-B5CD-4D0D-84AC-66847555DA5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9ACF252-A5FE-42B7-9A8F-4460F70194C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D83F2C5-072D-4C5F-9B5E-0A29E2BF1D7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749C42D5-23B1-4392-BB14-C41E36D5CF6C}"/>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6" name="Footer Placeholder 5">
            <a:extLst>
              <a:ext uri="{FF2B5EF4-FFF2-40B4-BE49-F238E27FC236}">
                <a16:creationId xmlns:a16="http://schemas.microsoft.com/office/drawing/2014/main" id="{C27D5276-ECBA-4F55-92EC-0D8700CC9D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C274ED-F9D0-46CA-8430-D000521CD1DC}"/>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8046633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87FC-9E1E-4F7E-82D1-68902790C61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3F23B06-D61C-478C-AD54-B1D4E0BE3B06}"/>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7A6FF533-4BF5-4CF5-8CDB-2F640118429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BC92943A-0330-48FA-8F19-51BFEFBD4691}"/>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6" name="Footer Placeholder 5">
            <a:extLst>
              <a:ext uri="{FF2B5EF4-FFF2-40B4-BE49-F238E27FC236}">
                <a16:creationId xmlns:a16="http://schemas.microsoft.com/office/drawing/2014/main" id="{8430BBB4-0424-41D5-ACBF-D3D69D7D86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AF29F4-D739-41EB-8E1E-94436AC8C819}"/>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41766963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2081-8FC7-41F2-846E-F108B1F55BC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E60820-9A03-46CC-8DD6-39FFAE32BD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C006F1-F765-4A09-ABDC-0A5E95FBD5C7}"/>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5" name="Footer Placeholder 4">
            <a:extLst>
              <a:ext uri="{FF2B5EF4-FFF2-40B4-BE49-F238E27FC236}">
                <a16:creationId xmlns:a16="http://schemas.microsoft.com/office/drawing/2014/main" id="{129DFAA2-AF6E-42D9-9BFA-7960EFDF16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9CA643-65C5-4C44-AF5E-4DA1F2DACC81}"/>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26706211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04F17B-7391-46A1-89FD-67A430596A56}"/>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9B1704-9433-4E9E-90B5-5F7DB9481CB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347D5A-2589-40C7-BD31-E48C82C2A0BD}"/>
              </a:ext>
            </a:extLst>
          </p:cNvPr>
          <p:cNvSpPr>
            <a:spLocks noGrp="1"/>
          </p:cNvSpPr>
          <p:nvPr>
            <p:ph type="dt" sz="half" idx="10"/>
          </p:nvPr>
        </p:nvSpPr>
        <p:spPr/>
        <p:txBody>
          <a:bodyPr/>
          <a:lstStyle/>
          <a:p>
            <a:fld id="{B9FE46C6-10FF-42EB-B4EC-0E0279731743}" type="datetimeFigureOut">
              <a:rPr lang="en-GB" smtClean="0"/>
              <a:t>12/08/2024</a:t>
            </a:fld>
            <a:endParaRPr lang="en-GB"/>
          </a:p>
        </p:txBody>
      </p:sp>
      <p:sp>
        <p:nvSpPr>
          <p:cNvPr id="5" name="Footer Placeholder 4">
            <a:extLst>
              <a:ext uri="{FF2B5EF4-FFF2-40B4-BE49-F238E27FC236}">
                <a16:creationId xmlns:a16="http://schemas.microsoft.com/office/drawing/2014/main" id="{23ABA05F-B7A2-4D79-B13F-1495CE74C5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EA744A-2FAF-45D2-A9AC-C82037E59CDE}"/>
              </a:ext>
            </a:extLst>
          </p:cNvPr>
          <p:cNvSpPr>
            <a:spLocks noGrp="1"/>
          </p:cNvSpPr>
          <p:nvPr>
            <p:ph type="sldNum" sz="quarter" idx="12"/>
          </p:nvPr>
        </p:nvSpPr>
        <p:spPr/>
        <p:txBody>
          <a:bodyPr/>
          <a:lstStyle/>
          <a:p>
            <a:fld id="{783CB311-A3D3-4220-9542-3D226565634E}" type="slidenum">
              <a:rPr lang="en-GB" smtClean="0"/>
              <a:t>‹#›</a:t>
            </a:fld>
            <a:endParaRPr lang="en-GB"/>
          </a:p>
        </p:txBody>
      </p:sp>
    </p:spTree>
    <p:extLst>
      <p:ext uri="{BB962C8B-B14F-4D97-AF65-F5344CB8AC3E}">
        <p14:creationId xmlns:p14="http://schemas.microsoft.com/office/powerpoint/2010/main" val="12530513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210A-3B23-48E1-8BA4-739B4F12E11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4EB465D3-5453-4B25-85BE-139709A1D11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3CE150-9FA0-4134-8502-95A1CA78E1FC}"/>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265DD20B-93EB-46B0-8DD4-A19070DAA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BBE1A-403D-43C3-B4CA-D7255C9DD2FD}"/>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29506795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94B-664C-401B-8F42-9712D2C013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C470B8-2AF3-4FF8-A46B-6A6F6721E9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39FDCF-405A-410C-8904-4FF293DCB10D}"/>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B560563F-1CD7-4E80-AC55-52A23E2ED3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620B3C-ACC2-4D0D-BACB-0790F47ABEEE}"/>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018209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EA4B-F08D-456F-A623-A78CD9F8C780}"/>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3D9043-4CD8-4740-B152-5E81CBFF195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3BCC9C-E242-4744-ABEC-C081D101E64F}"/>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4041DD32-CA6F-47B2-9146-227339AC1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E1E00A-735D-4D5E-BBA3-6E0F105A0920}"/>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30368140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451A-20B5-4550-93B8-FE3BB925CB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298C3E-3FC2-48AE-980A-DFD100DF2663}"/>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9697580-8F0A-4530-91D8-C181EEFA5236}"/>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EE1BC7-DDF1-48FB-83C0-9F97FA1C002D}"/>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6" name="Footer Placeholder 5">
            <a:extLst>
              <a:ext uri="{FF2B5EF4-FFF2-40B4-BE49-F238E27FC236}">
                <a16:creationId xmlns:a16="http://schemas.microsoft.com/office/drawing/2014/main" id="{D5C9FE08-BD6B-4835-907D-A532332196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3E51CD-2C79-4912-AD0E-83515C7625F4}"/>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698423810"/>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AA45-F82C-4482-BD98-074E93B0506F}"/>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85781F-BCC6-453B-A1E3-9B500C9CFEF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28BF5E5-DC56-4DC0-B1EF-B14D3C93D1F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B557BD-DE5D-4892-AEF2-4A46C4AB5B0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F0AFD13-C468-4D4D-AE29-EC360C9568A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AEA5194-7400-4149-8589-70DDA69FBD41}"/>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8" name="Footer Placeholder 7">
            <a:extLst>
              <a:ext uri="{FF2B5EF4-FFF2-40B4-BE49-F238E27FC236}">
                <a16:creationId xmlns:a16="http://schemas.microsoft.com/office/drawing/2014/main" id="{A1F9524A-4066-46E9-B75E-202F1D71F5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8CAA5A-3218-460C-A804-E0DB7F334B99}"/>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3286465839"/>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64D8-1AD2-4591-8EA2-FDC11C473CA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AB2A82F-6186-4E39-B3DD-8ED8B4BA200E}"/>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4" name="Footer Placeholder 3">
            <a:extLst>
              <a:ext uri="{FF2B5EF4-FFF2-40B4-BE49-F238E27FC236}">
                <a16:creationId xmlns:a16="http://schemas.microsoft.com/office/drawing/2014/main" id="{C69D2390-6BE7-4781-9E96-95BB986BA6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45689E1-E19F-491B-AF83-2E2F7D8C3B02}"/>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40784822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8AECE5-6273-491E-A05B-F13DB3229796}"/>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3" name="Footer Placeholder 2">
            <a:extLst>
              <a:ext uri="{FF2B5EF4-FFF2-40B4-BE49-F238E27FC236}">
                <a16:creationId xmlns:a16="http://schemas.microsoft.com/office/drawing/2014/main" id="{B64B71FA-5B71-4098-ABA0-D6C007368E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4B0BD3-0781-4740-8255-0431D0018465}"/>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3166289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F473-4318-4DDF-82B3-0E097D337EBE}"/>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65C676-05F4-4EBA-9731-235F6C9CE828}"/>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EBDEACC-845C-472D-891F-29E34809821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75F6B6B3-7656-47A3-BE2E-BB472706B957}"/>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6" name="Footer Placeholder 5">
            <a:extLst>
              <a:ext uri="{FF2B5EF4-FFF2-40B4-BE49-F238E27FC236}">
                <a16:creationId xmlns:a16="http://schemas.microsoft.com/office/drawing/2014/main" id="{051BD474-CCD0-4879-90F2-2459EF09F3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7D6E19-EB20-4543-9BD6-39472F524691}"/>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515709920"/>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C74D-B18E-498D-B9D3-FA92F7EBA56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03DCEA-B070-427B-9808-292113C0C85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3E2FA84-BB6D-49D7-8BDA-77218F5E80A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0EB9F32A-6FE0-4A0D-BFC2-8E679F46D4F1}"/>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6" name="Footer Placeholder 5">
            <a:extLst>
              <a:ext uri="{FF2B5EF4-FFF2-40B4-BE49-F238E27FC236}">
                <a16:creationId xmlns:a16="http://schemas.microsoft.com/office/drawing/2014/main" id="{DCD5C70D-65C1-49D7-BADB-63FD16A4AE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AE2970-9338-4D3F-8DEA-3DDC62669813}"/>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588555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17F9-43CC-4651-A1B3-434B1846ED0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D4701F-E2CC-4133-B361-DAD1C26520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CF9BC3-E63B-4AD1-8C7F-3858893E0496}"/>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6FFAEA5F-F244-49AF-8F00-85B844E8E9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12DB1E-57DF-4CC2-96D1-3C238A097E1D}"/>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37393421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C20EBB-E17C-4D31-9DE2-8B2594DECA6E}"/>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1B196B-1D63-4BD9-99AF-028BE6466A75}"/>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AC17C0-5A27-460F-ADA2-E94BA36F489A}"/>
              </a:ext>
            </a:extLst>
          </p:cNvPr>
          <p:cNvSpPr>
            <a:spLocks noGrp="1"/>
          </p:cNvSpPr>
          <p:nvPr>
            <p:ph type="dt" sz="half" idx="10"/>
          </p:nvPr>
        </p:nvSpPr>
        <p:spPr/>
        <p:txBody>
          <a:body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908F2F9E-BCE8-4A2A-94C1-1108FC8B73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C30713-86C5-48FE-954D-925E2D776F3C}"/>
              </a:ext>
            </a:extLst>
          </p:cNvPr>
          <p:cNvSpPr>
            <a:spLocks noGrp="1"/>
          </p:cNvSpPr>
          <p:nvPr>
            <p:ph type="sldNum" sz="quarter" idx="12"/>
          </p:nvPr>
        </p:nvSpPr>
        <p:spPr/>
        <p:txBody>
          <a:bodyPr/>
          <a:lstStyle/>
          <a:p>
            <a:fld id="{AF18B3D7-B9DC-4D97-98F8-90512FB0F6DD}" type="slidenum">
              <a:rPr lang="en-GB" smtClean="0"/>
              <a:t>‹#›</a:t>
            </a:fld>
            <a:endParaRPr lang="en-GB"/>
          </a:p>
        </p:txBody>
      </p:sp>
    </p:spTree>
    <p:extLst>
      <p:ext uri="{BB962C8B-B14F-4D97-AF65-F5344CB8AC3E}">
        <p14:creationId xmlns:p14="http://schemas.microsoft.com/office/powerpoint/2010/main" val="1306911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98" r:id="rId1"/>
    <p:sldLayoutId id="2147483700" r:id="rId2"/>
    <p:sldLayoutId id="2147483701" r:id="rId3"/>
    <p:sldLayoutId id="2147483702" r:id="rId4"/>
    <p:sldLayoutId id="2147483703" r:id="rId5"/>
    <p:sldLayoutId id="2147483704" r:id="rId6"/>
    <p:sldLayoutId id="2147483705" r:id="rId7"/>
    <p:sldLayoutId id="214748370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D3DC26-F47C-448D-8F44-7A27AB18E3C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62C15D-793D-4D2A-B466-44EA36758E3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76560B-0B77-4272-91F1-A89206B8350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A5B765BD-F15B-4535-AB89-A0EBCD53A87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2F5893E-71AB-43B5-A0BA-028946386BE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F18B3D7-B9DC-4D97-98F8-90512FB0F6DD}" type="slidenum">
              <a:rPr lang="en-GB" smtClean="0"/>
              <a:t>‹#›</a:t>
            </a:fld>
            <a:endParaRPr lang="en-GB"/>
          </a:p>
        </p:txBody>
      </p:sp>
    </p:spTree>
    <p:extLst>
      <p:ext uri="{BB962C8B-B14F-4D97-AF65-F5344CB8AC3E}">
        <p14:creationId xmlns:p14="http://schemas.microsoft.com/office/powerpoint/2010/main" val="2578021582"/>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2" r:id="rId9"/>
    <p:sldLayoutId id="2147483683" r:id="rId10"/>
    <p:sldLayoutId id="214748368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31150509"/>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7258CB-A83E-4886-91F4-96FBB3F557D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0797A1-30AA-4153-8264-F3CBDBE4161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C52B07-DDB5-4EDE-AE99-3EF69ECC0CC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DF0DC03-46E5-4A15-ABAF-C4C79C77EE41}" type="datetimeFigureOut">
              <a:rPr lang="en-GB" smtClean="0"/>
              <a:t>12/08/2024</a:t>
            </a:fld>
            <a:endParaRPr lang="en-GB"/>
          </a:p>
        </p:txBody>
      </p:sp>
      <p:sp>
        <p:nvSpPr>
          <p:cNvPr id="5" name="Footer Placeholder 4">
            <a:extLst>
              <a:ext uri="{FF2B5EF4-FFF2-40B4-BE49-F238E27FC236}">
                <a16:creationId xmlns:a16="http://schemas.microsoft.com/office/drawing/2014/main" id="{B3BC72D4-71B3-43DD-9F90-711EFC6A2B7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B04CA84-4778-46DF-8ED8-526657B0626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8D92F1D-B615-4252-B62D-D2AF765775AA}" type="slidenum">
              <a:rPr lang="en-GB" smtClean="0"/>
              <a:t>‹#›</a:t>
            </a:fld>
            <a:endParaRPr lang="en-GB"/>
          </a:p>
        </p:txBody>
      </p:sp>
    </p:spTree>
    <p:extLst>
      <p:ext uri="{BB962C8B-B14F-4D97-AF65-F5344CB8AC3E}">
        <p14:creationId xmlns:p14="http://schemas.microsoft.com/office/powerpoint/2010/main" val="23452474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4E59E3-1248-4927-98F3-070CB534AF8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BB45F9-512F-4A7C-9DA5-04390D0A3713}"/>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73F271-4E57-4101-A3AB-5D817B3157A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9FE46C6-10FF-42EB-B4EC-0E0279731743}" type="datetimeFigureOut">
              <a:rPr lang="en-GB" smtClean="0"/>
              <a:t>12/08/2024</a:t>
            </a:fld>
            <a:endParaRPr lang="en-GB"/>
          </a:p>
        </p:txBody>
      </p:sp>
      <p:sp>
        <p:nvSpPr>
          <p:cNvPr id="5" name="Footer Placeholder 4">
            <a:extLst>
              <a:ext uri="{FF2B5EF4-FFF2-40B4-BE49-F238E27FC236}">
                <a16:creationId xmlns:a16="http://schemas.microsoft.com/office/drawing/2014/main" id="{E824E080-6F42-40FA-A4E1-5EA1BA357048}"/>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9B66603-8C18-4BAF-9908-3500CCCEBB9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83CB311-A3D3-4220-9542-3D226565634E}" type="slidenum">
              <a:rPr lang="en-GB" smtClean="0"/>
              <a:t>‹#›</a:t>
            </a:fld>
            <a:endParaRPr lang="en-GB"/>
          </a:p>
        </p:txBody>
      </p:sp>
    </p:spTree>
    <p:extLst>
      <p:ext uri="{BB962C8B-B14F-4D97-AF65-F5344CB8AC3E}">
        <p14:creationId xmlns:p14="http://schemas.microsoft.com/office/powerpoint/2010/main" val="4091113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D3DC26-F47C-448D-8F44-7A27AB18E3C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62C15D-793D-4D2A-B466-44EA36758E3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76560B-0B77-4272-91F1-A89206B8350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8A86092-4F8C-4000-8A80-6A968CEC5EDC}" type="datetimeFigureOut">
              <a:rPr lang="en-GB" smtClean="0"/>
              <a:t>12/08/2024</a:t>
            </a:fld>
            <a:endParaRPr lang="en-GB"/>
          </a:p>
        </p:txBody>
      </p:sp>
      <p:sp>
        <p:nvSpPr>
          <p:cNvPr id="5" name="Footer Placeholder 4">
            <a:extLst>
              <a:ext uri="{FF2B5EF4-FFF2-40B4-BE49-F238E27FC236}">
                <a16:creationId xmlns:a16="http://schemas.microsoft.com/office/drawing/2014/main" id="{A5B765BD-F15B-4535-AB89-A0EBCD53A87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2F5893E-71AB-43B5-A0BA-028946386BE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F18B3D7-B9DC-4D97-98F8-90512FB0F6DD}" type="slidenum">
              <a:rPr lang="en-GB" smtClean="0"/>
              <a:t>‹#›</a:t>
            </a:fld>
            <a:endParaRPr lang="en-GB"/>
          </a:p>
        </p:txBody>
      </p:sp>
    </p:spTree>
    <p:extLst>
      <p:ext uri="{BB962C8B-B14F-4D97-AF65-F5344CB8AC3E}">
        <p14:creationId xmlns:p14="http://schemas.microsoft.com/office/powerpoint/2010/main" val="1514992607"/>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6" Type="http://schemas.openxmlformats.org/officeDocument/2006/relationships/image" Target="../media/image16.svg"/><Relationship Id="rId1" Type="http://schemas.openxmlformats.org/officeDocument/2006/relationships/slideLayout" Target="../slideLayouts/slideLayout3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hyperlink" Target="https://support.zoom.us/hc/en-us/articles/205683899-Hot-keys-and-keyboard-shortcuts" TargetMode="External"/><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4.xml"/><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5.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hyperlink" Target="https://www.scottishwomensrightscentre.org.uk/sh-surgery/" TargetMode="External"/><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hyperlink" Target="https://www.scottishwomensrightscentre.org.uk/sexual-harassment-take-on/" TargetMode="External"/><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2D_8A20077D.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s://www.scottishwomensrightscentre.org.uk/advocacy-support/" TargetMode="External"/><Relationship Id="rId3" Type="http://schemas.openxmlformats.org/officeDocument/2006/relationships/hyperlink" Target="https://www.acas.org.uk/sexual-harassment" TargetMode="External"/><Relationship Id="rId7" Type="http://schemas.openxmlformats.org/officeDocument/2006/relationships/hyperlink" Target="https://www.equalityhumanrights.com/sites/default/files/sexual_harassment_and_harassment_at_work.pdf"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https://www.equalityhumanrights.com/en/sexual-harassment-workplace" TargetMode="External"/><Relationship Id="rId11" Type="http://schemas.openxmlformats.org/officeDocument/2006/relationships/image" Target="../media/image32.png"/><Relationship Id="rId5" Type="http://schemas.openxmlformats.org/officeDocument/2006/relationships/hyperlink" Target="https://www.acas.org.uk/grievance-procedure-step-by-step" TargetMode="External"/><Relationship Id="rId10" Type="http://schemas.openxmlformats.org/officeDocument/2006/relationships/hyperlink" Target="https://www.scottishwomensrightscentre.org.uk/news/covid-19coronavirus-info/covid-19-support-available-for-women-experiencing-abuse/#rlslider_2" TargetMode="External"/><Relationship Id="rId4" Type="http://schemas.openxmlformats.org/officeDocument/2006/relationships/hyperlink" Target="https://www.acas.org.uk/early-conciliation" TargetMode="External"/><Relationship Id="rId9" Type="http://schemas.openxmlformats.org/officeDocument/2006/relationships/hyperlink" Target="https://www.rapecrisisscotland.org.uk/help-helplin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5B_94A20D00.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3.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notesSlide" Target="../notesSlides/notesSlide33.xml"/><Relationship Id="rId1" Type="http://schemas.openxmlformats.org/officeDocument/2006/relationships/slideLayout" Target="../slideLayouts/slideLayout20.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slides/_rels/slide3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9.xml"/><Relationship Id="rId7" Type="http://schemas.openxmlformats.org/officeDocument/2006/relationships/image" Target="../media/image19.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30.xml"/><Relationship Id="rId5" Type="http://schemas.openxmlformats.org/officeDocument/2006/relationships/tags" Target="../tags/tag11.xml"/><Relationship Id="rId4" Type="http://schemas.openxmlformats.org/officeDocument/2006/relationships/tags" Target="../tags/tag10.xml"/></Relationships>
</file>

<file path=ppt/slides/_rels/slide3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14.xml"/><Relationship Id="rId7" Type="http://schemas.openxmlformats.org/officeDocument/2006/relationships/notesSlide" Target="../notesSlides/notesSlide3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15.xml"/><Relationship Id="rId5" Type="http://schemas.openxmlformats.org/officeDocument/2006/relationships/tags" Target="../tags/tag16.xml"/><Relationship Id="rId4" Type="http://schemas.openxmlformats.org/officeDocument/2006/relationships/tags" Target="../tags/tag15.xml"/><Relationship Id="rId9"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hyperlink" Target="https://forms.office.com/r/bFA5qv6ZtU" TargetMode="External"/><Relationship Id="rId2" Type="http://schemas.openxmlformats.org/officeDocument/2006/relationships/notesSlide" Target="../notesSlides/notesSlide35.xml"/><Relationship Id="rId1" Type="http://schemas.openxmlformats.org/officeDocument/2006/relationships/slideLayout" Target="../slideLayouts/slideLayout20.xml"/><Relationship Id="rId5" Type="http://schemas.openxmlformats.org/officeDocument/2006/relationships/image" Target="../media/image41.pn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scottishwomensrightscentre.org.uk/i-need-help" TargetMode="External"/><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www.followitapp.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63B80"/>
        </a:solidFill>
        <a:effectLst/>
      </p:bgPr>
    </p:bg>
    <p:spTree>
      <p:nvGrpSpPr>
        <p:cNvPr id="1" name="Shape 75"/>
        <p:cNvGrpSpPr/>
        <p:nvPr/>
      </p:nvGrpSpPr>
      <p:grpSpPr>
        <a:xfrm>
          <a:off x="0" y="0"/>
          <a:ext cx="0" cy="0"/>
          <a:chOff x="0" y="0"/>
          <a:chExt cx="0" cy="0"/>
        </a:xfrm>
      </p:grpSpPr>
      <p:sp>
        <p:nvSpPr>
          <p:cNvPr id="76" name="Google Shape;76;p14"/>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4"/>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4"/>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4"/>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4"/>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4"/>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4"/>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4"/>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4"/>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4"/>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4"/>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4"/>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 name="Google Shape;88;p14" descr="Scottish Women's Rights Centre, a woman holding a set of scales"/>
          <p:cNvPicPr preferRelativeResize="0"/>
          <p:nvPr/>
        </p:nvPicPr>
        <p:blipFill rotWithShape="1">
          <a:blip r:embed="rId3">
            <a:alphaModFix/>
          </a:blip>
          <a:srcRect l="22045" t="10568" r="18741" b="13942"/>
          <a:stretch/>
        </p:blipFill>
        <p:spPr>
          <a:xfrm>
            <a:off x="694100" y="182825"/>
            <a:ext cx="1460401" cy="1315750"/>
          </a:xfrm>
          <a:prstGeom prst="rect">
            <a:avLst/>
          </a:prstGeom>
          <a:noFill/>
          <a:ln>
            <a:noFill/>
          </a:ln>
        </p:spPr>
      </p:pic>
      <p:grpSp>
        <p:nvGrpSpPr>
          <p:cNvPr id="89" name="Google Shape;89;p14"/>
          <p:cNvGrpSpPr/>
          <p:nvPr/>
        </p:nvGrpSpPr>
        <p:grpSpPr>
          <a:xfrm>
            <a:off x="562350" y="2795575"/>
            <a:ext cx="7319700" cy="1798521"/>
            <a:chOff x="562350" y="2795575"/>
            <a:chExt cx="7319700" cy="1798521"/>
          </a:xfrm>
        </p:grpSpPr>
        <p:sp>
          <p:nvSpPr>
            <p:cNvPr id="90" name="Google Shape;90;p14"/>
            <p:cNvSpPr txBox="1"/>
            <p:nvPr/>
          </p:nvSpPr>
          <p:spPr>
            <a:xfrm>
              <a:off x="562350" y="3855463"/>
              <a:ext cx="7319700" cy="738633"/>
            </a:xfrm>
            <a:prstGeom prst="rect">
              <a:avLst/>
            </a:prstGeom>
            <a:noFill/>
            <a:ln>
              <a:noFill/>
            </a:ln>
          </p:spPr>
          <p:txBody>
            <a:bodyPr spcFirstLastPara="1" wrap="square" lIns="91425" tIns="91425" rIns="91425" bIns="91425" anchor="t" anchorCtr="0">
              <a:spAutoFit/>
            </a:bodyPr>
            <a:lstStyle/>
            <a:p>
              <a:r>
                <a:rPr lang="en-GB" sz="1800" b="1">
                  <a:solidFill>
                    <a:srgbClr val="FFFFFF"/>
                  </a:solidFill>
                  <a:latin typeface="Nunito"/>
                  <a:ea typeface="Nunito"/>
                  <a:cs typeface="Nunito"/>
                  <a:sym typeface="Nunito"/>
                </a:rPr>
                <a:t>Maria Macleod </a:t>
              </a:r>
              <a:endParaRPr lang="en-GB" sz="1800" b="1">
                <a:solidFill>
                  <a:srgbClr val="FFFFFF"/>
                </a:solidFill>
                <a:latin typeface="Nunito"/>
                <a:ea typeface="Nunito"/>
                <a:cs typeface="Nunito"/>
              </a:endParaRPr>
            </a:p>
            <a:p>
              <a:pPr marL="0" lvl="0" indent="0" algn="l" rtl="0">
                <a:spcBef>
                  <a:spcPts val="0"/>
                </a:spcBef>
                <a:spcAft>
                  <a:spcPts val="0"/>
                </a:spcAft>
                <a:buNone/>
              </a:pPr>
              <a:r>
                <a:rPr lang="en-GB" sz="1800" b="1">
                  <a:solidFill>
                    <a:srgbClr val="FFFFFF"/>
                  </a:solidFill>
                  <a:latin typeface="Nunito"/>
                  <a:ea typeface="Nunito"/>
                  <a:cs typeface="Nunito"/>
                  <a:sym typeface="Nunito"/>
                </a:rPr>
                <a:t>Scottish Women’s Rights Centre</a:t>
              </a:r>
            </a:p>
          </p:txBody>
        </p:sp>
        <p:sp>
          <p:nvSpPr>
            <p:cNvPr id="91" name="Google Shape;91;p14"/>
            <p:cNvSpPr txBox="1"/>
            <p:nvPr/>
          </p:nvSpPr>
          <p:spPr>
            <a:xfrm>
              <a:off x="562350" y="2795575"/>
              <a:ext cx="7319700" cy="892522"/>
            </a:xfrm>
            <a:prstGeom prst="rect">
              <a:avLst/>
            </a:prstGeom>
            <a:noFill/>
            <a:ln>
              <a:noFill/>
            </a:ln>
          </p:spPr>
          <p:txBody>
            <a:bodyPr spcFirstLastPara="1" wrap="square" lIns="91425" tIns="91425" rIns="91425" bIns="91425" anchor="t" anchorCtr="0">
              <a:spAutoFit/>
            </a:bodyPr>
            <a:lstStyle/>
            <a:p>
              <a:pPr>
                <a:spcBef>
                  <a:spcPts val="600"/>
                </a:spcBef>
                <a:spcAft>
                  <a:spcPts val="600"/>
                </a:spcAft>
              </a:pPr>
              <a:r>
                <a:rPr lang="en" sz="3600">
                  <a:solidFill>
                    <a:srgbClr val="FFF8F8"/>
                  </a:solidFill>
                  <a:latin typeface="Nunito Black"/>
                  <a:ea typeface="Nunito Black"/>
                  <a:cs typeface="Nunito Black"/>
                  <a:sym typeface="Nunito Black"/>
                </a:rPr>
                <a:t>Sexual Harassment at Work</a:t>
              </a:r>
              <a:endParaRPr sz="3600">
                <a:solidFill>
                  <a:srgbClr val="FFF8F8"/>
                </a:solidFill>
                <a:latin typeface="Nunito Black"/>
                <a:ea typeface="Nunito Black"/>
                <a:cs typeface="Nunito Black"/>
                <a:sym typeface="Nunito Black"/>
              </a:endParaRPr>
            </a:p>
          </p:txBody>
        </p:sp>
      </p:grpSp>
      <p:pic>
        <p:nvPicPr>
          <p:cNvPr id="2" name="Picture 2" descr="A picture containing text&#10;&#10;Description automatically generated">
            <a:extLst>
              <a:ext uri="{FF2B5EF4-FFF2-40B4-BE49-F238E27FC236}">
                <a16:creationId xmlns:a16="http://schemas.microsoft.com/office/drawing/2014/main" id="{7D745096-CD3F-4D79-9C22-C0797E57717E}"/>
              </a:ext>
            </a:extLst>
          </p:cNvPr>
          <p:cNvPicPr>
            <a:picLocks noChangeAspect="1"/>
          </p:cNvPicPr>
          <p:nvPr/>
        </p:nvPicPr>
        <p:blipFill>
          <a:blip r:embed="rId4"/>
          <a:stretch>
            <a:fillRect/>
          </a:stretch>
        </p:blipFill>
        <p:spPr>
          <a:xfrm>
            <a:off x="6498575" y="475484"/>
            <a:ext cx="2116616" cy="22232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3F3F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51ABA-CB76-4732-8838-E01B51A7F200}"/>
              </a:ext>
            </a:extLst>
          </p:cNvPr>
          <p:cNvSpPr>
            <a:spLocks noGrp="1"/>
          </p:cNvSpPr>
          <p:nvPr>
            <p:ph type="title"/>
          </p:nvPr>
        </p:nvSpPr>
        <p:spPr/>
        <p:txBody>
          <a:bodyPr/>
          <a:lstStyle/>
          <a:p>
            <a:r>
              <a:rPr lang="en-GB">
                <a:latin typeface="Nunito "/>
              </a:rPr>
              <a:t>Housekeeping</a:t>
            </a:r>
          </a:p>
        </p:txBody>
      </p:sp>
      <p:sp>
        <p:nvSpPr>
          <p:cNvPr id="3" name="Content Placeholder 2">
            <a:extLst>
              <a:ext uri="{FF2B5EF4-FFF2-40B4-BE49-F238E27FC236}">
                <a16:creationId xmlns:a16="http://schemas.microsoft.com/office/drawing/2014/main" id="{4AB66465-54F3-48E5-B64C-DEB7CB6EFE60}"/>
              </a:ext>
            </a:extLst>
          </p:cNvPr>
          <p:cNvSpPr>
            <a:spLocks noGrp="1"/>
          </p:cNvSpPr>
          <p:nvPr>
            <p:ph idx="1"/>
          </p:nvPr>
        </p:nvSpPr>
        <p:spPr/>
        <p:txBody>
          <a:bodyPr vert="horz" lIns="68580" tIns="34290" rIns="68580" bIns="34290" rtlCol="0" anchor="t">
            <a:normAutofit/>
          </a:bodyPr>
          <a:lstStyle/>
          <a:p>
            <a:pPr fontAlgn="base"/>
            <a:r>
              <a:rPr lang="en-GB" b="0" i="0" u="none" strike="noStrike">
                <a:solidFill>
                  <a:srgbClr val="000000"/>
                </a:solidFill>
                <a:effectLst/>
                <a:latin typeface="Nunito"/>
                <a:ea typeface="Roboto"/>
              </a:rPr>
              <a:t>Questions via </a:t>
            </a:r>
            <a:r>
              <a:rPr lang="en-GB">
                <a:solidFill>
                  <a:srgbClr val="000000"/>
                </a:solidFill>
                <a:latin typeface="Nunito"/>
                <a:ea typeface="Roboto"/>
              </a:rPr>
              <a:t>chat box</a:t>
            </a:r>
            <a:r>
              <a:rPr lang="en-GB" b="0" i="0" u="none" strike="noStrike">
                <a:solidFill>
                  <a:srgbClr val="000000"/>
                </a:solidFill>
                <a:effectLst/>
                <a:latin typeface="Nunito"/>
                <a:ea typeface="Roboto"/>
              </a:rPr>
              <a:t> or raise </a:t>
            </a:r>
            <a:r>
              <a:rPr lang="en-GB">
                <a:solidFill>
                  <a:srgbClr val="000000"/>
                </a:solidFill>
                <a:latin typeface="Nunito"/>
                <a:ea typeface="Roboto"/>
              </a:rPr>
              <a:t>digital</a:t>
            </a:r>
            <a:r>
              <a:rPr lang="en-GB" b="0" i="0" u="none" strike="noStrike">
                <a:solidFill>
                  <a:srgbClr val="000000"/>
                </a:solidFill>
                <a:effectLst/>
                <a:latin typeface="Nunito"/>
                <a:ea typeface="Roboto"/>
              </a:rPr>
              <a:t> hand/ wave and unmute</a:t>
            </a:r>
            <a:endParaRPr lang="en-GB">
              <a:solidFill>
                <a:srgbClr val="000000"/>
              </a:solidFill>
              <a:latin typeface="Nunito"/>
              <a:ea typeface="Roboto"/>
            </a:endParaRPr>
          </a:p>
          <a:p>
            <a:r>
              <a:rPr lang="en-US">
                <a:solidFill>
                  <a:srgbClr val="000000"/>
                </a:solidFill>
                <a:latin typeface="Nunito"/>
                <a:ea typeface="Roboto"/>
              </a:rPr>
              <a:t>You can also add questions/ comments directly to </a:t>
            </a:r>
            <a:r>
              <a:rPr lang="en-US" err="1">
                <a:solidFill>
                  <a:srgbClr val="000000"/>
                </a:solidFill>
                <a:latin typeface="Nunito"/>
                <a:ea typeface="Roboto"/>
              </a:rPr>
              <a:t>Slido</a:t>
            </a:r>
            <a:r>
              <a:rPr lang="en-US" b="0" i="0">
                <a:solidFill>
                  <a:srgbClr val="000000"/>
                </a:solidFill>
                <a:effectLst/>
                <a:latin typeface="Nunito"/>
                <a:ea typeface="Roboto"/>
              </a:rPr>
              <a:t>​</a:t>
            </a:r>
            <a:endParaRPr lang="en-GB">
              <a:solidFill>
                <a:srgbClr val="000000"/>
              </a:solidFill>
              <a:latin typeface="Nunito"/>
              <a:ea typeface="Roboto"/>
            </a:endParaRPr>
          </a:p>
          <a:p>
            <a:pPr fontAlgn="base"/>
            <a:r>
              <a:rPr lang="en-GB">
                <a:solidFill>
                  <a:srgbClr val="000000"/>
                </a:solidFill>
                <a:latin typeface="Nunito"/>
                <a:ea typeface="Roboto"/>
              </a:rPr>
              <a:t>It's</a:t>
            </a:r>
            <a:r>
              <a:rPr lang="en-GB" b="0" i="0" u="none" strike="noStrike">
                <a:solidFill>
                  <a:srgbClr val="000000"/>
                </a:solidFill>
                <a:effectLst/>
                <a:latin typeface="Nunito"/>
                <a:ea typeface="Roboto"/>
              </a:rPr>
              <a:t> </a:t>
            </a:r>
            <a:r>
              <a:rPr lang="en-GB">
                <a:solidFill>
                  <a:srgbClr val="000000"/>
                </a:solidFill>
                <a:latin typeface="Nunito"/>
                <a:ea typeface="Roboto"/>
              </a:rPr>
              <a:t>okay</a:t>
            </a:r>
            <a:r>
              <a:rPr lang="en-GB" b="0" i="0" u="none" strike="noStrike">
                <a:solidFill>
                  <a:srgbClr val="000000"/>
                </a:solidFill>
                <a:effectLst/>
                <a:latin typeface="Nunito"/>
                <a:ea typeface="Roboto"/>
              </a:rPr>
              <a:t> to </a:t>
            </a:r>
            <a:r>
              <a:rPr lang="en-GB" b="0" i="0" u="none" strike="noStrike">
                <a:solidFill>
                  <a:srgbClr val="000000"/>
                </a:solidFill>
                <a:effectLst/>
                <a:latin typeface="Nunito"/>
              </a:rPr>
              <a:t>turn </a:t>
            </a:r>
            <a:r>
              <a:rPr lang="en-GB">
                <a:solidFill>
                  <a:srgbClr val="000000"/>
                </a:solidFill>
                <a:latin typeface="Nunito"/>
              </a:rPr>
              <a:t>your video</a:t>
            </a:r>
            <a:r>
              <a:rPr lang="en-GB" b="0" i="0" u="none" strike="noStrike">
                <a:solidFill>
                  <a:srgbClr val="000000"/>
                </a:solidFill>
                <a:effectLst/>
                <a:latin typeface="Nunito"/>
              </a:rPr>
              <a:t> off if you would like to</a:t>
            </a:r>
            <a:endParaRPr lang="en-GB" b="0" i="0">
              <a:solidFill>
                <a:srgbClr val="000000"/>
              </a:solidFill>
              <a:effectLst/>
              <a:latin typeface="Nunito"/>
            </a:endParaRPr>
          </a:p>
          <a:p>
            <a:r>
              <a:rPr lang="en-GB">
                <a:solidFill>
                  <a:srgbClr val="000000"/>
                </a:solidFill>
                <a:latin typeface="Nunito"/>
                <a:ea typeface="Roboto"/>
              </a:rPr>
              <a:t>You can</a:t>
            </a:r>
            <a:r>
              <a:rPr lang="en-GB" b="0" i="0" u="none" strike="noStrike">
                <a:solidFill>
                  <a:srgbClr val="000000"/>
                </a:solidFill>
                <a:effectLst/>
                <a:latin typeface="Nunito"/>
                <a:ea typeface="Roboto"/>
              </a:rPr>
              <a:t> click on your name&gt;more&gt;rename to </a:t>
            </a:r>
            <a:r>
              <a:rPr lang="en-GB">
                <a:solidFill>
                  <a:srgbClr val="000000"/>
                </a:solidFill>
                <a:latin typeface="Nunito"/>
                <a:ea typeface="Roboto"/>
              </a:rPr>
              <a:t>amend</a:t>
            </a:r>
            <a:r>
              <a:rPr lang="en-GB" b="0" i="0" u="none" strike="noStrike">
                <a:solidFill>
                  <a:srgbClr val="000000"/>
                </a:solidFill>
                <a:effectLst/>
                <a:latin typeface="Nunito"/>
                <a:ea typeface="Roboto"/>
              </a:rPr>
              <a:t> your Zoom </a:t>
            </a:r>
            <a:r>
              <a:rPr lang="en-GB">
                <a:solidFill>
                  <a:srgbClr val="000000"/>
                </a:solidFill>
                <a:latin typeface="Nunito"/>
                <a:ea typeface="Roboto"/>
              </a:rPr>
              <a:t>display </a:t>
            </a:r>
            <a:r>
              <a:rPr lang="en-GB" b="0" i="0" u="none" strike="noStrike">
                <a:solidFill>
                  <a:srgbClr val="000000"/>
                </a:solidFill>
                <a:effectLst/>
                <a:latin typeface="Nunito"/>
                <a:ea typeface="Roboto"/>
              </a:rPr>
              <a:t>name, role &amp; pronouns</a:t>
            </a:r>
            <a:r>
              <a:rPr lang="en-US" b="0" i="0">
                <a:solidFill>
                  <a:srgbClr val="000000"/>
                </a:solidFill>
                <a:effectLst/>
                <a:latin typeface="Nunito"/>
                <a:ea typeface="Roboto"/>
              </a:rPr>
              <a:t>​</a:t>
            </a:r>
            <a:endParaRPr lang="en-GB" b="0" i="0">
              <a:solidFill>
                <a:srgbClr val="000000"/>
              </a:solidFill>
              <a:effectLst/>
              <a:latin typeface="Nunito"/>
              <a:ea typeface="Roboto"/>
              <a:cs typeface="Arial"/>
            </a:endParaRPr>
          </a:p>
          <a:p>
            <a:pPr fontAlgn="base"/>
            <a:r>
              <a:rPr lang="en-GB">
                <a:solidFill>
                  <a:srgbClr val="000000"/>
                </a:solidFill>
                <a:latin typeface="Nunito"/>
              </a:rPr>
              <a:t>Watch out for these wee icons to see how to get involved:</a:t>
            </a:r>
            <a:endParaRPr lang="en-US" b="0" i="0">
              <a:solidFill>
                <a:srgbClr val="000000"/>
              </a:solidFill>
              <a:effectLst/>
              <a:latin typeface="Nunito"/>
            </a:endParaRPr>
          </a:p>
          <a:p>
            <a:pPr marL="0" indent="0">
              <a:buNone/>
            </a:pPr>
            <a:endParaRPr lang="en-GB"/>
          </a:p>
        </p:txBody>
      </p:sp>
      <p:sp>
        <p:nvSpPr>
          <p:cNvPr id="9" name="TextBox 8">
            <a:extLst>
              <a:ext uri="{FF2B5EF4-FFF2-40B4-BE49-F238E27FC236}">
                <a16:creationId xmlns:a16="http://schemas.microsoft.com/office/drawing/2014/main" id="{D8DC9446-42CD-4D24-AC19-CCBC290DAC02}"/>
              </a:ext>
            </a:extLst>
          </p:cNvPr>
          <p:cNvSpPr txBox="1"/>
          <p:nvPr/>
        </p:nvSpPr>
        <p:spPr>
          <a:xfrm>
            <a:off x="5248152" y="4466213"/>
            <a:ext cx="914399" cy="5001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Breakout </a:t>
            </a:r>
            <a:endParaRPr lang="en-US">
              <a:latin typeface="Roboto"/>
              <a:ea typeface="Roboto"/>
            </a:endParaRPr>
          </a:p>
          <a:p>
            <a:r>
              <a:rPr lang="en-GB">
                <a:latin typeface="Roboto"/>
                <a:ea typeface="Roboto"/>
                <a:cs typeface="Calibri"/>
              </a:rPr>
              <a:t>room</a:t>
            </a:r>
          </a:p>
        </p:txBody>
      </p:sp>
      <p:sp>
        <p:nvSpPr>
          <p:cNvPr id="13" name="TextBox 12">
            <a:extLst>
              <a:ext uri="{FF2B5EF4-FFF2-40B4-BE49-F238E27FC236}">
                <a16:creationId xmlns:a16="http://schemas.microsoft.com/office/drawing/2014/main" id="{BB013F38-89B0-4016-A5CD-0CB5EEBE9E36}"/>
              </a:ext>
            </a:extLst>
          </p:cNvPr>
          <p:cNvSpPr txBox="1"/>
          <p:nvPr/>
        </p:nvSpPr>
        <p:spPr>
          <a:xfrm>
            <a:off x="4323917" y="4466213"/>
            <a:ext cx="914399" cy="5001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Writing </a:t>
            </a:r>
          </a:p>
          <a:p>
            <a:r>
              <a:rPr lang="en-GB">
                <a:latin typeface="Roboto"/>
                <a:ea typeface="Roboto"/>
              </a:rPr>
              <a:t>exercise</a:t>
            </a:r>
          </a:p>
        </p:txBody>
      </p:sp>
      <p:sp>
        <p:nvSpPr>
          <p:cNvPr id="14" name="TextBox 13">
            <a:extLst>
              <a:ext uri="{FF2B5EF4-FFF2-40B4-BE49-F238E27FC236}">
                <a16:creationId xmlns:a16="http://schemas.microsoft.com/office/drawing/2014/main" id="{0C872921-2467-458A-996F-1BC859E0B168}"/>
              </a:ext>
            </a:extLst>
          </p:cNvPr>
          <p:cNvSpPr txBox="1"/>
          <p:nvPr/>
        </p:nvSpPr>
        <p:spPr>
          <a:xfrm>
            <a:off x="3406186" y="4466213"/>
            <a:ext cx="914399" cy="5001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Chat box</a:t>
            </a:r>
          </a:p>
          <a:p>
            <a:endParaRPr lang="en-GB">
              <a:latin typeface="Roboto"/>
              <a:ea typeface="Roboto"/>
            </a:endParaRPr>
          </a:p>
        </p:txBody>
      </p:sp>
      <p:sp>
        <p:nvSpPr>
          <p:cNvPr id="15" name="TextBox 14">
            <a:extLst>
              <a:ext uri="{FF2B5EF4-FFF2-40B4-BE49-F238E27FC236}">
                <a16:creationId xmlns:a16="http://schemas.microsoft.com/office/drawing/2014/main" id="{B3518382-EF5B-451C-8338-E33C87529FBE}"/>
              </a:ext>
            </a:extLst>
          </p:cNvPr>
          <p:cNvSpPr txBox="1"/>
          <p:nvPr/>
        </p:nvSpPr>
        <p:spPr>
          <a:xfrm>
            <a:off x="2491764" y="4466212"/>
            <a:ext cx="914399" cy="2846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Video</a:t>
            </a:r>
            <a:endParaRPr lang="en-US"/>
          </a:p>
        </p:txBody>
      </p:sp>
      <p:sp>
        <p:nvSpPr>
          <p:cNvPr id="16" name="TextBox 15">
            <a:extLst>
              <a:ext uri="{FF2B5EF4-FFF2-40B4-BE49-F238E27FC236}">
                <a16:creationId xmlns:a16="http://schemas.microsoft.com/office/drawing/2014/main" id="{8C990E67-4544-41F6-A052-5A643217AAA3}"/>
              </a:ext>
            </a:extLst>
          </p:cNvPr>
          <p:cNvSpPr txBox="1"/>
          <p:nvPr/>
        </p:nvSpPr>
        <p:spPr>
          <a:xfrm>
            <a:off x="1578280" y="4490359"/>
            <a:ext cx="914399" cy="2846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Mic</a:t>
            </a:r>
            <a:endParaRPr lang="en-US"/>
          </a:p>
        </p:txBody>
      </p:sp>
      <p:sp>
        <p:nvSpPr>
          <p:cNvPr id="17" name="TextBox 16">
            <a:extLst>
              <a:ext uri="{FF2B5EF4-FFF2-40B4-BE49-F238E27FC236}">
                <a16:creationId xmlns:a16="http://schemas.microsoft.com/office/drawing/2014/main" id="{34D521C1-51FD-4D68-9D05-F4F7F4532602}"/>
              </a:ext>
            </a:extLst>
          </p:cNvPr>
          <p:cNvSpPr txBox="1"/>
          <p:nvPr/>
        </p:nvSpPr>
        <p:spPr>
          <a:xfrm>
            <a:off x="698315" y="4490359"/>
            <a:ext cx="914399" cy="5001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Raise </a:t>
            </a:r>
            <a:endParaRPr lang="en-US">
              <a:latin typeface="Calibri" panose="020F0502020204030204"/>
              <a:ea typeface="Roboto"/>
              <a:cs typeface="Calibri" panose="020F0502020204030204"/>
            </a:endParaRPr>
          </a:p>
          <a:p>
            <a:r>
              <a:rPr lang="en-GB">
                <a:latin typeface="Roboto"/>
                <a:ea typeface="Roboto"/>
              </a:rPr>
              <a:t>hand</a:t>
            </a:r>
          </a:p>
        </p:txBody>
      </p:sp>
      <p:sp>
        <p:nvSpPr>
          <p:cNvPr id="19" name="TextBox 18">
            <a:extLst>
              <a:ext uri="{FF2B5EF4-FFF2-40B4-BE49-F238E27FC236}">
                <a16:creationId xmlns:a16="http://schemas.microsoft.com/office/drawing/2014/main" id="{3A926917-9470-4B23-B4D7-6A808418D09C}"/>
              </a:ext>
            </a:extLst>
          </p:cNvPr>
          <p:cNvSpPr txBox="1"/>
          <p:nvPr/>
        </p:nvSpPr>
        <p:spPr>
          <a:xfrm>
            <a:off x="6235899" y="4466212"/>
            <a:ext cx="914399" cy="2846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a:latin typeface="Roboto"/>
                <a:ea typeface="Roboto"/>
              </a:rPr>
              <a:t>Poll</a:t>
            </a:r>
            <a:endParaRPr lang="en-US"/>
          </a:p>
        </p:txBody>
      </p:sp>
      <p:pic>
        <p:nvPicPr>
          <p:cNvPr id="12" name="Graphic 11" descr="Raised hand with solid fill">
            <a:extLst>
              <a:ext uri="{FF2B5EF4-FFF2-40B4-BE49-F238E27FC236}">
                <a16:creationId xmlns:a16="http://schemas.microsoft.com/office/drawing/2014/main" id="{7CE2291C-5048-49C7-AE7E-0DEE4354A7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7944" y="3625251"/>
            <a:ext cx="750498" cy="750498"/>
          </a:xfrm>
          <a:prstGeom prst="rect">
            <a:avLst/>
          </a:prstGeom>
        </p:spPr>
      </p:pic>
      <p:pic>
        <p:nvPicPr>
          <p:cNvPr id="6" name="Graphic 5" descr="Radio microphone with solid fill">
            <a:extLst>
              <a:ext uri="{FF2B5EF4-FFF2-40B4-BE49-F238E27FC236}">
                <a16:creationId xmlns:a16="http://schemas.microsoft.com/office/drawing/2014/main" id="{31E79FEB-6814-4014-B4C8-DF3CD3BDF4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80282" y="3625251"/>
            <a:ext cx="750498" cy="750498"/>
          </a:xfrm>
          <a:prstGeom prst="rect">
            <a:avLst/>
          </a:prstGeom>
        </p:spPr>
      </p:pic>
      <p:pic>
        <p:nvPicPr>
          <p:cNvPr id="8" name="Graphic 7" descr="Video camera with solid fill">
            <a:extLst>
              <a:ext uri="{FF2B5EF4-FFF2-40B4-BE49-F238E27FC236}">
                <a16:creationId xmlns:a16="http://schemas.microsoft.com/office/drawing/2014/main" id="{AAD51550-D093-460E-A600-58F6515331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02619" y="3625251"/>
            <a:ext cx="750498" cy="750498"/>
          </a:xfrm>
          <a:prstGeom prst="rect">
            <a:avLst/>
          </a:prstGeom>
        </p:spPr>
      </p:pic>
      <p:pic>
        <p:nvPicPr>
          <p:cNvPr id="10" name="Graphic 9" descr="Chat bubble with solid fill">
            <a:extLst>
              <a:ext uri="{FF2B5EF4-FFF2-40B4-BE49-F238E27FC236}">
                <a16:creationId xmlns:a16="http://schemas.microsoft.com/office/drawing/2014/main" id="{E79530F8-E710-4641-A8F2-B166879BE28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24957" y="3625251"/>
            <a:ext cx="750498" cy="750498"/>
          </a:xfrm>
          <a:prstGeom prst="rect">
            <a:avLst/>
          </a:prstGeom>
        </p:spPr>
      </p:pic>
      <p:pic>
        <p:nvPicPr>
          <p:cNvPr id="5" name="Graphic 6" descr="Pen with solid fill">
            <a:extLst>
              <a:ext uri="{FF2B5EF4-FFF2-40B4-BE49-F238E27FC236}">
                <a16:creationId xmlns:a16="http://schemas.microsoft.com/office/drawing/2014/main" id="{BAACE39B-9198-4E3A-AB0B-06A58B99812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47294" y="3625251"/>
            <a:ext cx="703203" cy="750498"/>
          </a:xfrm>
          <a:prstGeom prst="rect">
            <a:avLst/>
          </a:prstGeom>
        </p:spPr>
      </p:pic>
      <p:pic>
        <p:nvPicPr>
          <p:cNvPr id="7" name="Graphic 8" descr="Door Open with solid fill">
            <a:extLst>
              <a:ext uri="{FF2B5EF4-FFF2-40B4-BE49-F238E27FC236}">
                <a16:creationId xmlns:a16="http://schemas.microsoft.com/office/drawing/2014/main" id="{7F3F6CB2-40B4-4E0F-A953-330122E8D8E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233119" y="3625251"/>
            <a:ext cx="750498" cy="750498"/>
          </a:xfrm>
          <a:prstGeom prst="rect">
            <a:avLst/>
          </a:prstGeom>
        </p:spPr>
      </p:pic>
      <p:pic>
        <p:nvPicPr>
          <p:cNvPr id="18" name="Graphic 18" descr="Clipboard Ticked with solid fill">
            <a:extLst>
              <a:ext uri="{FF2B5EF4-FFF2-40B4-BE49-F238E27FC236}">
                <a16:creationId xmlns:a16="http://schemas.microsoft.com/office/drawing/2014/main" id="{12EC1A31-3732-430A-8D82-D8912BF0BB5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55457" y="3625251"/>
            <a:ext cx="750498" cy="750498"/>
          </a:xfrm>
          <a:prstGeom prst="rect">
            <a:avLst/>
          </a:prstGeom>
        </p:spPr>
      </p:pic>
    </p:spTree>
    <p:extLst>
      <p:ext uri="{BB962C8B-B14F-4D97-AF65-F5344CB8AC3E}">
        <p14:creationId xmlns:p14="http://schemas.microsoft.com/office/powerpoint/2010/main" val="355766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3F3F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51ABA-CB76-4732-8838-E01B51A7F200}"/>
              </a:ext>
            </a:extLst>
          </p:cNvPr>
          <p:cNvSpPr>
            <a:spLocks noGrp="1"/>
          </p:cNvSpPr>
          <p:nvPr>
            <p:ph type="title"/>
          </p:nvPr>
        </p:nvSpPr>
        <p:spPr/>
        <p:txBody>
          <a:bodyPr/>
          <a:lstStyle/>
          <a:p>
            <a:r>
              <a:rPr lang="en-GB">
                <a:latin typeface="Nunito"/>
              </a:rPr>
              <a:t>Using</a:t>
            </a:r>
            <a:r>
              <a:rPr lang="en-GB">
                <a:latin typeface="Nunit black"/>
              </a:rPr>
              <a:t> Zoom</a:t>
            </a:r>
          </a:p>
        </p:txBody>
      </p:sp>
      <p:sp>
        <p:nvSpPr>
          <p:cNvPr id="7" name="Content Placeholder 6">
            <a:extLst>
              <a:ext uri="{FF2B5EF4-FFF2-40B4-BE49-F238E27FC236}">
                <a16:creationId xmlns:a16="http://schemas.microsoft.com/office/drawing/2014/main" id="{8E4C6106-5341-4025-A0E6-D65B064A0C94}"/>
              </a:ext>
            </a:extLst>
          </p:cNvPr>
          <p:cNvSpPr>
            <a:spLocks noGrp="1"/>
          </p:cNvSpPr>
          <p:nvPr>
            <p:ph idx="1"/>
          </p:nvPr>
        </p:nvSpPr>
        <p:spPr>
          <a:xfrm>
            <a:off x="3407417" y="306190"/>
            <a:ext cx="5179522" cy="2350205"/>
          </a:xfrm>
        </p:spPr>
        <p:txBody>
          <a:bodyPr vert="horz" lIns="68580" tIns="34290" rIns="68580" bIns="34290" rtlCol="0" anchor="t">
            <a:normAutofit fontScale="92500"/>
          </a:bodyPr>
          <a:lstStyle/>
          <a:p>
            <a:pPr marL="385445" indent="-385445">
              <a:buAutoNum type="arabicPeriod"/>
            </a:pPr>
            <a:r>
              <a:rPr lang="en-GB">
                <a:latin typeface="Nunito"/>
                <a:ea typeface="Roboto"/>
              </a:rPr>
              <a:t>Test and change your audio settings</a:t>
            </a:r>
          </a:p>
          <a:p>
            <a:pPr marL="385445" indent="-385445">
              <a:buAutoNum type="arabicPeriod"/>
            </a:pPr>
            <a:r>
              <a:rPr lang="en-GB">
                <a:latin typeface="Nunito"/>
                <a:ea typeface="Roboto"/>
              </a:rPr>
              <a:t>Turn your video on and off</a:t>
            </a:r>
          </a:p>
          <a:p>
            <a:pPr marL="385445" indent="-385445">
              <a:buAutoNum type="arabicPeriod"/>
            </a:pPr>
            <a:r>
              <a:rPr lang="en-GB">
                <a:latin typeface="Nunito"/>
                <a:ea typeface="Roboto"/>
              </a:rPr>
              <a:t>Bring up the participant panel</a:t>
            </a:r>
          </a:p>
          <a:p>
            <a:pPr marL="385445" indent="-385445">
              <a:buAutoNum type="arabicPeriod"/>
            </a:pPr>
            <a:r>
              <a:rPr lang="en-GB">
                <a:latin typeface="Nunito"/>
                <a:ea typeface="Roboto"/>
              </a:rPr>
              <a:t>Type chat box messages</a:t>
            </a:r>
          </a:p>
          <a:p>
            <a:pPr marL="385445" indent="-385445">
              <a:buAutoNum type="arabicPeriod"/>
            </a:pPr>
            <a:r>
              <a:rPr lang="en-GB">
                <a:latin typeface="Nunito"/>
                <a:ea typeface="Roboto"/>
              </a:rPr>
              <a:t>Non-verbal emoji reactions (</a:t>
            </a:r>
            <a:r>
              <a:rPr lang="en-GB">
                <a:latin typeface="Nunito"/>
                <a:ea typeface="Roboto"/>
                <a:sym typeface="Wingdings" panose="05000000000000000000" pitchFamily="2" charset="2"/>
              </a:rPr>
              <a:t>) / raise hand</a:t>
            </a:r>
            <a:endParaRPr lang="en-GB">
              <a:latin typeface="Nunito"/>
              <a:ea typeface="Roboto"/>
            </a:endParaRPr>
          </a:p>
          <a:p>
            <a:pPr marL="385445" indent="-385445">
              <a:buAutoNum type="arabicPeriod"/>
            </a:pPr>
            <a:r>
              <a:rPr lang="en-GB">
                <a:latin typeface="Nunito"/>
                <a:ea typeface="Roboto"/>
              </a:rPr>
              <a:t>Leave the meeting</a:t>
            </a:r>
          </a:p>
        </p:txBody>
      </p:sp>
      <p:sp>
        <p:nvSpPr>
          <p:cNvPr id="9" name="Arrow: Right 8" descr="Arrow in blue">
            <a:extLst>
              <a:ext uri="{FF2B5EF4-FFF2-40B4-BE49-F238E27FC236}">
                <a16:creationId xmlns:a16="http://schemas.microsoft.com/office/drawing/2014/main" id="{4CE2D28B-1695-4D33-89F0-A79E3328B945}"/>
              </a:ext>
            </a:extLst>
          </p:cNvPr>
          <p:cNvSpPr/>
          <p:nvPr/>
        </p:nvSpPr>
        <p:spPr>
          <a:xfrm rot="5400000">
            <a:off x="75842" y="3359788"/>
            <a:ext cx="994172" cy="581840"/>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latin typeface="Calibri" panose="020F0502020204030204"/>
            </a:endParaRPr>
          </a:p>
        </p:txBody>
      </p:sp>
      <p:sp>
        <p:nvSpPr>
          <p:cNvPr id="11" name="TextBox 10">
            <a:extLst>
              <a:ext uri="{FF2B5EF4-FFF2-40B4-BE49-F238E27FC236}">
                <a16:creationId xmlns:a16="http://schemas.microsoft.com/office/drawing/2014/main" id="{7EA2DD48-D6CC-4607-A738-D04E337FD8A6}"/>
              </a:ext>
            </a:extLst>
          </p:cNvPr>
          <p:cNvSpPr txBox="1"/>
          <p:nvPr/>
        </p:nvSpPr>
        <p:spPr>
          <a:xfrm>
            <a:off x="421106" y="2633920"/>
            <a:ext cx="415089" cy="415498"/>
          </a:xfrm>
          <a:prstGeom prst="rect">
            <a:avLst/>
          </a:prstGeom>
          <a:noFill/>
        </p:spPr>
        <p:txBody>
          <a:bodyPr wrap="square" rtlCol="0">
            <a:spAutoFit/>
          </a:bodyPr>
          <a:lstStyle/>
          <a:p>
            <a:pPr>
              <a:defRPr/>
            </a:pPr>
            <a:r>
              <a:rPr lang="en-GB" sz="2100" b="1">
                <a:solidFill>
                  <a:prstClr val="black"/>
                </a:solidFill>
                <a:latin typeface="Roboto" panose="02000000000000000000" pitchFamily="2" charset="0"/>
                <a:ea typeface="Roboto" panose="02000000000000000000" pitchFamily="2" charset="0"/>
              </a:rPr>
              <a:t>1</a:t>
            </a:r>
          </a:p>
        </p:txBody>
      </p:sp>
      <p:sp>
        <p:nvSpPr>
          <p:cNvPr id="17" name="TextBox 16">
            <a:extLst>
              <a:ext uri="{FF2B5EF4-FFF2-40B4-BE49-F238E27FC236}">
                <a16:creationId xmlns:a16="http://schemas.microsoft.com/office/drawing/2014/main" id="{4A75BFEB-7AE1-4D01-9C0F-752CBDFD2B94}"/>
              </a:ext>
            </a:extLst>
          </p:cNvPr>
          <p:cNvSpPr txBox="1"/>
          <p:nvPr/>
        </p:nvSpPr>
        <p:spPr>
          <a:xfrm>
            <a:off x="1043378" y="2633920"/>
            <a:ext cx="415089" cy="415498"/>
          </a:xfrm>
          <a:prstGeom prst="rect">
            <a:avLst/>
          </a:prstGeom>
          <a:noFill/>
        </p:spPr>
        <p:txBody>
          <a:bodyPr wrap="square" rtlCol="0">
            <a:spAutoFit/>
          </a:bodyPr>
          <a:lstStyle/>
          <a:p>
            <a:pPr>
              <a:defRPr/>
            </a:pPr>
            <a:r>
              <a:rPr lang="en-GB" sz="2100" b="1">
                <a:solidFill>
                  <a:prstClr val="black"/>
                </a:solidFill>
                <a:latin typeface="Roboto" panose="02000000000000000000" pitchFamily="2" charset="0"/>
                <a:ea typeface="Roboto" panose="02000000000000000000" pitchFamily="2" charset="0"/>
              </a:rPr>
              <a:t>2</a:t>
            </a:r>
          </a:p>
        </p:txBody>
      </p:sp>
      <p:sp>
        <p:nvSpPr>
          <p:cNvPr id="18" name="TextBox 17">
            <a:extLst>
              <a:ext uri="{FF2B5EF4-FFF2-40B4-BE49-F238E27FC236}">
                <a16:creationId xmlns:a16="http://schemas.microsoft.com/office/drawing/2014/main" id="{63561FC8-6D73-4739-9595-C4DA0433F46D}"/>
              </a:ext>
            </a:extLst>
          </p:cNvPr>
          <p:cNvSpPr txBox="1"/>
          <p:nvPr/>
        </p:nvSpPr>
        <p:spPr>
          <a:xfrm>
            <a:off x="3669010" y="2724899"/>
            <a:ext cx="415089" cy="415498"/>
          </a:xfrm>
          <a:prstGeom prst="rect">
            <a:avLst/>
          </a:prstGeom>
          <a:noFill/>
        </p:spPr>
        <p:txBody>
          <a:bodyPr wrap="square" rtlCol="0">
            <a:spAutoFit/>
          </a:bodyPr>
          <a:lstStyle/>
          <a:p>
            <a:pPr>
              <a:defRPr/>
            </a:pPr>
            <a:r>
              <a:rPr lang="en-GB" sz="2100" b="1">
                <a:solidFill>
                  <a:prstClr val="black"/>
                </a:solidFill>
                <a:latin typeface="Roboto" panose="02000000000000000000" pitchFamily="2" charset="0"/>
                <a:ea typeface="Roboto" panose="02000000000000000000" pitchFamily="2" charset="0"/>
              </a:rPr>
              <a:t>3</a:t>
            </a:r>
          </a:p>
        </p:txBody>
      </p:sp>
      <p:sp>
        <p:nvSpPr>
          <p:cNvPr id="19" name="TextBox 18">
            <a:extLst>
              <a:ext uri="{FF2B5EF4-FFF2-40B4-BE49-F238E27FC236}">
                <a16:creationId xmlns:a16="http://schemas.microsoft.com/office/drawing/2014/main" id="{2D288413-6381-435F-883F-81D1A33FB07C}"/>
              </a:ext>
            </a:extLst>
          </p:cNvPr>
          <p:cNvSpPr txBox="1"/>
          <p:nvPr/>
        </p:nvSpPr>
        <p:spPr>
          <a:xfrm>
            <a:off x="4291283" y="2724899"/>
            <a:ext cx="415089" cy="415498"/>
          </a:xfrm>
          <a:prstGeom prst="rect">
            <a:avLst/>
          </a:prstGeom>
          <a:noFill/>
        </p:spPr>
        <p:txBody>
          <a:bodyPr wrap="square" rtlCol="0">
            <a:spAutoFit/>
          </a:bodyPr>
          <a:lstStyle/>
          <a:p>
            <a:pPr>
              <a:defRPr/>
            </a:pPr>
            <a:r>
              <a:rPr lang="en-GB" sz="2100" b="1">
                <a:solidFill>
                  <a:prstClr val="black"/>
                </a:solidFill>
                <a:latin typeface="Roboto" panose="02000000000000000000" pitchFamily="2" charset="0"/>
                <a:ea typeface="Roboto" panose="02000000000000000000" pitchFamily="2" charset="0"/>
              </a:rPr>
              <a:t>4</a:t>
            </a:r>
          </a:p>
        </p:txBody>
      </p:sp>
      <p:pic>
        <p:nvPicPr>
          <p:cNvPr id="4" name="Picture 3" descr="A screenshot showing the Zoom participant panel, with options to mute, start video, participants, chat, screen share, record, reactions and leave">
            <a:extLst>
              <a:ext uri="{FF2B5EF4-FFF2-40B4-BE49-F238E27FC236}">
                <a16:creationId xmlns:a16="http://schemas.microsoft.com/office/drawing/2014/main" id="{C7594620-884C-401F-8841-5662415806FD}"/>
              </a:ext>
            </a:extLst>
          </p:cNvPr>
          <p:cNvPicPr>
            <a:picLocks noChangeAspect="1"/>
          </p:cNvPicPr>
          <p:nvPr/>
        </p:nvPicPr>
        <p:blipFill rotWithShape="1">
          <a:blip r:embed="rId3"/>
          <a:srcRect t="86666" b="4884"/>
          <a:stretch/>
        </p:blipFill>
        <p:spPr>
          <a:xfrm>
            <a:off x="310495" y="4164396"/>
            <a:ext cx="8374986" cy="398085"/>
          </a:xfrm>
          <a:prstGeom prst="rect">
            <a:avLst/>
          </a:prstGeom>
        </p:spPr>
      </p:pic>
      <p:sp>
        <p:nvSpPr>
          <p:cNvPr id="21" name="Arrow: Right 20" descr="Arrow in blue">
            <a:extLst>
              <a:ext uri="{FF2B5EF4-FFF2-40B4-BE49-F238E27FC236}">
                <a16:creationId xmlns:a16="http://schemas.microsoft.com/office/drawing/2014/main" id="{8661F60E-0929-41D9-ABC7-E6DA642E4564}"/>
              </a:ext>
            </a:extLst>
          </p:cNvPr>
          <p:cNvSpPr/>
          <p:nvPr/>
        </p:nvSpPr>
        <p:spPr>
          <a:xfrm rot="5400000">
            <a:off x="684883" y="3359788"/>
            <a:ext cx="994172" cy="581840"/>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latin typeface="Calibri" panose="020F0502020204030204"/>
            </a:endParaRPr>
          </a:p>
        </p:txBody>
      </p:sp>
      <p:sp>
        <p:nvSpPr>
          <p:cNvPr id="22" name="Arrow: Right 21" descr="Arrow in blue">
            <a:extLst>
              <a:ext uri="{FF2B5EF4-FFF2-40B4-BE49-F238E27FC236}">
                <a16:creationId xmlns:a16="http://schemas.microsoft.com/office/drawing/2014/main" id="{B657CD81-C8BA-4CE1-A5C0-913FD8F50714}"/>
              </a:ext>
            </a:extLst>
          </p:cNvPr>
          <p:cNvSpPr/>
          <p:nvPr/>
        </p:nvSpPr>
        <p:spPr>
          <a:xfrm rot="5400000">
            <a:off x="3296093" y="3345075"/>
            <a:ext cx="994172" cy="581840"/>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latin typeface="Calibri" panose="020F0502020204030204"/>
            </a:endParaRPr>
          </a:p>
        </p:txBody>
      </p:sp>
      <p:sp>
        <p:nvSpPr>
          <p:cNvPr id="24" name="Arrow: Right 23" descr="Arrow in blue">
            <a:extLst>
              <a:ext uri="{FF2B5EF4-FFF2-40B4-BE49-F238E27FC236}">
                <a16:creationId xmlns:a16="http://schemas.microsoft.com/office/drawing/2014/main" id="{ADC22DFE-8433-4C5D-A989-F092C7DA6C1D}"/>
              </a:ext>
            </a:extLst>
          </p:cNvPr>
          <p:cNvSpPr/>
          <p:nvPr/>
        </p:nvSpPr>
        <p:spPr>
          <a:xfrm rot="5400000">
            <a:off x="5333292" y="3376390"/>
            <a:ext cx="994172" cy="581840"/>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latin typeface="Calibri" panose="020F0502020204030204"/>
            </a:endParaRPr>
          </a:p>
        </p:txBody>
      </p:sp>
      <p:sp>
        <p:nvSpPr>
          <p:cNvPr id="25" name="Arrow: Right 24" descr="Arrow in blue">
            <a:extLst>
              <a:ext uri="{FF2B5EF4-FFF2-40B4-BE49-F238E27FC236}">
                <a16:creationId xmlns:a16="http://schemas.microsoft.com/office/drawing/2014/main" id="{C109FEC8-F9DD-45A5-B09D-D757789810D5}"/>
              </a:ext>
            </a:extLst>
          </p:cNvPr>
          <p:cNvSpPr/>
          <p:nvPr/>
        </p:nvSpPr>
        <p:spPr>
          <a:xfrm rot="5400000">
            <a:off x="7897475" y="3345075"/>
            <a:ext cx="994172" cy="581840"/>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latin typeface="Calibri" panose="020F0502020204030204"/>
            </a:endParaRPr>
          </a:p>
        </p:txBody>
      </p:sp>
      <p:sp>
        <p:nvSpPr>
          <p:cNvPr id="26" name="TextBox 25">
            <a:extLst>
              <a:ext uri="{FF2B5EF4-FFF2-40B4-BE49-F238E27FC236}">
                <a16:creationId xmlns:a16="http://schemas.microsoft.com/office/drawing/2014/main" id="{22A15E1F-C511-457A-B299-2C6786EAB54E}"/>
              </a:ext>
            </a:extLst>
          </p:cNvPr>
          <p:cNvSpPr txBox="1"/>
          <p:nvPr/>
        </p:nvSpPr>
        <p:spPr>
          <a:xfrm>
            <a:off x="5682733" y="2749336"/>
            <a:ext cx="415089" cy="415498"/>
          </a:xfrm>
          <a:prstGeom prst="rect">
            <a:avLst/>
          </a:prstGeom>
          <a:noFill/>
        </p:spPr>
        <p:txBody>
          <a:bodyPr wrap="square" rtlCol="0">
            <a:spAutoFit/>
          </a:bodyPr>
          <a:lstStyle/>
          <a:p>
            <a:pPr>
              <a:defRPr/>
            </a:pPr>
            <a:r>
              <a:rPr lang="en-GB" sz="2100" b="1">
                <a:solidFill>
                  <a:prstClr val="black"/>
                </a:solidFill>
                <a:latin typeface="Roboto" panose="02000000000000000000" pitchFamily="2" charset="0"/>
                <a:ea typeface="Roboto" panose="02000000000000000000" pitchFamily="2" charset="0"/>
              </a:rPr>
              <a:t>5</a:t>
            </a:r>
          </a:p>
        </p:txBody>
      </p:sp>
      <p:sp>
        <p:nvSpPr>
          <p:cNvPr id="27" name="TextBox 26">
            <a:extLst>
              <a:ext uri="{FF2B5EF4-FFF2-40B4-BE49-F238E27FC236}">
                <a16:creationId xmlns:a16="http://schemas.microsoft.com/office/drawing/2014/main" id="{940D5D24-E4D2-4B10-837C-78D5A5077129}"/>
              </a:ext>
            </a:extLst>
          </p:cNvPr>
          <p:cNvSpPr txBox="1"/>
          <p:nvPr/>
        </p:nvSpPr>
        <p:spPr>
          <a:xfrm>
            <a:off x="8276783" y="2757724"/>
            <a:ext cx="415089" cy="415498"/>
          </a:xfrm>
          <a:prstGeom prst="rect">
            <a:avLst/>
          </a:prstGeom>
          <a:noFill/>
        </p:spPr>
        <p:txBody>
          <a:bodyPr wrap="square" rtlCol="0">
            <a:spAutoFit/>
          </a:bodyPr>
          <a:lstStyle/>
          <a:p>
            <a:pPr>
              <a:defRPr/>
            </a:pPr>
            <a:r>
              <a:rPr lang="en-GB" sz="2100" b="1">
                <a:solidFill>
                  <a:prstClr val="black"/>
                </a:solidFill>
                <a:latin typeface="Roboto" panose="02000000000000000000" pitchFamily="2" charset="0"/>
                <a:ea typeface="Roboto" panose="02000000000000000000" pitchFamily="2" charset="0"/>
              </a:rPr>
              <a:t>6</a:t>
            </a:r>
          </a:p>
        </p:txBody>
      </p:sp>
      <p:sp>
        <p:nvSpPr>
          <p:cNvPr id="20" name="Arrow: Right 19" descr="Arrow in blue">
            <a:extLst>
              <a:ext uri="{FF2B5EF4-FFF2-40B4-BE49-F238E27FC236}">
                <a16:creationId xmlns:a16="http://schemas.microsoft.com/office/drawing/2014/main" id="{20A847B2-93C8-4F77-B1CE-33811F1B5B10}"/>
              </a:ext>
            </a:extLst>
          </p:cNvPr>
          <p:cNvSpPr/>
          <p:nvPr/>
        </p:nvSpPr>
        <p:spPr>
          <a:xfrm rot="5400000">
            <a:off x="3994572" y="3345074"/>
            <a:ext cx="994172" cy="581840"/>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latin typeface="Calibri" panose="020F0502020204030204"/>
            </a:endParaRPr>
          </a:p>
        </p:txBody>
      </p:sp>
    </p:spTree>
    <p:extLst>
      <p:ext uri="{BB962C8B-B14F-4D97-AF65-F5344CB8AC3E}">
        <p14:creationId xmlns:p14="http://schemas.microsoft.com/office/powerpoint/2010/main" val="1436347879"/>
      </p:ext>
    </p:extLst>
  </p:cSld>
  <p:clrMapOvr>
    <a:masterClrMapping/>
  </p:clrMapOvr>
  <mc:AlternateContent xmlns:mc="http://schemas.openxmlformats.org/markup-compatibility/2006">
    <mc:Choice xmlns:p14="http://schemas.microsoft.com/office/powerpoint/2010/main" Requires="p14">
      <p:transition spd="slow" p14:dur="2000" advTm="43106"/>
    </mc:Choice>
    <mc:Fallback>
      <p:transition spd="slow" advTm="43106"/>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F3F3F3"/>
        </a:solidFill>
        <a:effectLst/>
      </p:bgPr>
    </p:bg>
    <p:spTree>
      <p:nvGrpSpPr>
        <p:cNvPr id="1" name=""/>
        <p:cNvGrpSpPr/>
        <p:nvPr/>
      </p:nvGrpSpPr>
      <p:grpSpPr>
        <a:xfrm>
          <a:off x="0" y="0"/>
          <a:ext cx="0" cy="0"/>
          <a:chOff x="0" y="0"/>
          <a:chExt cx="0" cy="0"/>
        </a:xfrm>
      </p:grpSpPr>
      <p:pic>
        <p:nvPicPr>
          <p:cNvPr id="5" name="Picture 4" descr="A screenshot showing the Zoom participant panel, showing the more menu and subtitle option">
            <a:extLst>
              <a:ext uri="{FF2B5EF4-FFF2-40B4-BE49-F238E27FC236}">
                <a16:creationId xmlns:a16="http://schemas.microsoft.com/office/drawing/2014/main" id="{6B59F11D-C797-4199-AB8D-5C4E9A2E9836}"/>
              </a:ext>
            </a:extLst>
          </p:cNvPr>
          <p:cNvPicPr>
            <a:picLocks noChangeAspect="1"/>
          </p:cNvPicPr>
          <p:nvPr/>
        </p:nvPicPr>
        <p:blipFill rotWithShape="1">
          <a:blip r:embed="rId3"/>
          <a:srcRect l="19515" t="61152" r="22889" b="19870"/>
          <a:stretch/>
        </p:blipFill>
        <p:spPr>
          <a:xfrm>
            <a:off x="628650" y="3721963"/>
            <a:ext cx="7321304" cy="1356924"/>
          </a:xfrm>
          <a:prstGeom prst="rect">
            <a:avLst/>
          </a:prstGeom>
        </p:spPr>
      </p:pic>
      <p:sp>
        <p:nvSpPr>
          <p:cNvPr id="6" name="Title 1">
            <a:extLst>
              <a:ext uri="{FF2B5EF4-FFF2-40B4-BE49-F238E27FC236}">
                <a16:creationId xmlns:a16="http://schemas.microsoft.com/office/drawing/2014/main" id="{D6C051A8-0CA8-4FBB-A8D6-BF737BDBF8D6}"/>
              </a:ext>
            </a:extLst>
          </p:cNvPr>
          <p:cNvSpPr txBox="1">
            <a:spLocks/>
          </p:cNvSpPr>
          <p:nvPr/>
        </p:nvSpPr>
        <p:spPr>
          <a:xfrm>
            <a:off x="831125" y="922961"/>
            <a:ext cx="7886700" cy="2088726"/>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500">
              <a:latin typeface="Nunito"/>
              <a:ea typeface="Roboto" panose="02000000000000000000" pitchFamily="2" charset="0"/>
            </a:endParaRPr>
          </a:p>
          <a:p>
            <a:pPr marL="556895" indent="-556895">
              <a:buAutoNum type="arabicPeriod"/>
            </a:pPr>
            <a:r>
              <a:rPr lang="en-GB" sz="2500">
                <a:latin typeface="Nunito"/>
                <a:ea typeface="Roboto"/>
              </a:rPr>
              <a:t>Select ‘… More’ in the Zoom control bar</a:t>
            </a:r>
          </a:p>
          <a:p>
            <a:pPr marL="556895" indent="-556895">
              <a:buAutoNum type="arabicPeriod"/>
            </a:pPr>
            <a:r>
              <a:rPr lang="en-GB" sz="2500">
                <a:latin typeface="Nunito"/>
                <a:ea typeface="Roboto"/>
              </a:rPr>
              <a:t>Select ‘Show Subtitle’ in the menu</a:t>
            </a:r>
          </a:p>
          <a:p>
            <a:pPr marL="556895" indent="-556895">
              <a:buAutoNum type="alphaLcParenR"/>
            </a:pPr>
            <a:endParaRPr lang="en-GB">
              <a:cs typeface="Calibri Light" panose="020F0302020204030204"/>
            </a:endParaRPr>
          </a:p>
        </p:txBody>
      </p:sp>
      <p:sp>
        <p:nvSpPr>
          <p:cNvPr id="7" name="Arrow: Right 6" descr="Arrow in blue">
            <a:extLst>
              <a:ext uri="{FF2B5EF4-FFF2-40B4-BE49-F238E27FC236}">
                <a16:creationId xmlns:a16="http://schemas.microsoft.com/office/drawing/2014/main" id="{0B7B2AC5-8F02-4361-8F08-C954F087F406}"/>
              </a:ext>
            </a:extLst>
          </p:cNvPr>
          <p:cNvSpPr/>
          <p:nvPr/>
        </p:nvSpPr>
        <p:spPr>
          <a:xfrm rot="5400000">
            <a:off x="6233298" y="2713555"/>
            <a:ext cx="994171" cy="900323"/>
          </a:xfrm>
          <a:prstGeom prst="rightArrow">
            <a:avLst/>
          </a:prstGeom>
          <a:solidFill>
            <a:srgbClr val="5E4485"/>
          </a:solidFill>
          <a:ln>
            <a:solidFill>
              <a:srgbClr val="5E4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28F95E0C-3434-4BD5-BB6A-5D5816FEA338}"/>
              </a:ext>
            </a:extLst>
          </p:cNvPr>
          <p:cNvSpPr>
            <a:spLocks noGrp="1"/>
          </p:cNvSpPr>
          <p:nvPr>
            <p:ph type="title"/>
          </p:nvPr>
        </p:nvSpPr>
        <p:spPr>
          <a:xfrm>
            <a:off x="628650" y="273844"/>
            <a:ext cx="7886700" cy="994172"/>
          </a:xfrm>
        </p:spPr>
        <p:txBody>
          <a:bodyPr/>
          <a:lstStyle/>
          <a:p>
            <a:r>
              <a:rPr lang="en-GB">
                <a:latin typeface="Nunito"/>
              </a:rPr>
              <a:t>How to turn on subtitles or transcript</a:t>
            </a:r>
          </a:p>
        </p:txBody>
      </p:sp>
    </p:spTree>
    <p:extLst>
      <p:ext uri="{BB962C8B-B14F-4D97-AF65-F5344CB8AC3E}">
        <p14:creationId xmlns:p14="http://schemas.microsoft.com/office/powerpoint/2010/main" val="26397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F3F3F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51ABA-CB76-4732-8838-E01B51A7F200}"/>
              </a:ext>
            </a:extLst>
          </p:cNvPr>
          <p:cNvSpPr>
            <a:spLocks noGrp="1"/>
          </p:cNvSpPr>
          <p:nvPr>
            <p:ph type="title"/>
          </p:nvPr>
        </p:nvSpPr>
        <p:spPr/>
        <p:txBody>
          <a:bodyPr/>
          <a:lstStyle/>
          <a:p>
            <a:r>
              <a:rPr lang="en-GB">
                <a:latin typeface="Nunito "/>
              </a:rPr>
              <a:t>Zoom shortcuts and hot keys</a:t>
            </a:r>
            <a:endParaRPr lang="en-US">
              <a:latin typeface="Nunito "/>
            </a:endParaRPr>
          </a:p>
        </p:txBody>
      </p:sp>
      <p:sp>
        <p:nvSpPr>
          <p:cNvPr id="3" name="Content Placeholder 2">
            <a:extLst>
              <a:ext uri="{FF2B5EF4-FFF2-40B4-BE49-F238E27FC236}">
                <a16:creationId xmlns:a16="http://schemas.microsoft.com/office/drawing/2014/main" id="{4AB66465-54F3-48E5-B64C-DEB7CB6EFE60}"/>
              </a:ext>
            </a:extLst>
          </p:cNvPr>
          <p:cNvSpPr>
            <a:spLocks noGrp="1"/>
          </p:cNvSpPr>
          <p:nvPr>
            <p:ph idx="1"/>
          </p:nvPr>
        </p:nvSpPr>
        <p:spPr>
          <a:xfrm>
            <a:off x="628650" y="1122883"/>
            <a:ext cx="7886700" cy="3263504"/>
          </a:xfrm>
        </p:spPr>
        <p:txBody>
          <a:bodyPr vert="horz" lIns="68580" tIns="34290" rIns="68580" bIns="34290" rtlCol="0" anchor="t">
            <a:normAutofit fontScale="62500" lnSpcReduction="20000"/>
          </a:bodyPr>
          <a:lstStyle/>
          <a:p>
            <a:pPr>
              <a:buFont typeface="Arial" panose="020F0302020204030204"/>
              <a:buChar char="•"/>
            </a:pPr>
            <a:r>
              <a:rPr lang="en-GB" sz="3000" b="1">
                <a:solidFill>
                  <a:srgbClr val="000000"/>
                </a:solidFill>
                <a:latin typeface="Nunito"/>
                <a:ea typeface="Roboto"/>
                <a:cs typeface="+mn-lt"/>
              </a:rPr>
              <a:t>F6</a:t>
            </a:r>
            <a:r>
              <a:rPr lang="en-GB" sz="3000">
                <a:solidFill>
                  <a:srgbClr val="000000"/>
                </a:solidFill>
                <a:latin typeface="Nunito"/>
                <a:ea typeface="Roboto"/>
                <a:cs typeface="+mn-lt"/>
              </a:rPr>
              <a:t>: navigate among popup windows</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a:t>
            </a:r>
            <a:r>
              <a:rPr lang="en-GB" sz="3000">
                <a:solidFill>
                  <a:srgbClr val="000000"/>
                </a:solidFill>
                <a:latin typeface="Nunito"/>
                <a:ea typeface="Roboto"/>
                <a:cs typeface="+mn-lt"/>
              </a:rPr>
              <a:t> always show meeting controls</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Ctrl + Alt + Shift+ H</a:t>
            </a:r>
            <a:r>
              <a:rPr lang="en-GB" sz="3000">
                <a:solidFill>
                  <a:srgbClr val="000000"/>
                </a:solidFill>
                <a:latin typeface="Nunito"/>
                <a:ea typeface="Roboto"/>
                <a:cs typeface="+mn-lt"/>
              </a:rPr>
              <a:t> : show/ hide floating meeting controls</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 +V</a:t>
            </a:r>
            <a:r>
              <a:rPr lang="en-GB" sz="3000">
                <a:solidFill>
                  <a:srgbClr val="000000"/>
                </a:solidFill>
                <a:latin typeface="Nunito"/>
                <a:ea typeface="Roboto"/>
                <a:cs typeface="+mn-lt"/>
              </a:rPr>
              <a:t> : start or stop your video</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 + A</a:t>
            </a:r>
            <a:r>
              <a:rPr lang="en-GB" sz="3000">
                <a:solidFill>
                  <a:srgbClr val="000000"/>
                </a:solidFill>
                <a:latin typeface="Nunito"/>
                <a:ea typeface="Roboto"/>
                <a:cs typeface="+mn-lt"/>
              </a:rPr>
              <a:t>: mute or unmute your audio</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 + F</a:t>
            </a:r>
            <a:r>
              <a:rPr lang="en-GB" sz="3000">
                <a:solidFill>
                  <a:srgbClr val="000000"/>
                </a:solidFill>
                <a:latin typeface="Nunito"/>
                <a:ea typeface="Roboto"/>
                <a:cs typeface="+mn-lt"/>
              </a:rPr>
              <a:t>: enter or exit full screen</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 + Y</a:t>
            </a:r>
            <a:r>
              <a:rPr lang="en-GB" sz="3000">
                <a:solidFill>
                  <a:srgbClr val="000000"/>
                </a:solidFill>
                <a:latin typeface="Nunito"/>
                <a:ea typeface="Roboto"/>
                <a:cs typeface="+mn-lt"/>
              </a:rPr>
              <a:t>: raise or lower your digital hand</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 F1</a:t>
            </a:r>
            <a:r>
              <a:rPr lang="en-GB" sz="3000">
                <a:solidFill>
                  <a:srgbClr val="000000"/>
                </a:solidFill>
                <a:latin typeface="Nunito"/>
                <a:ea typeface="Roboto"/>
                <a:cs typeface="+mn-lt"/>
              </a:rPr>
              <a:t>: switch to active speaker view</a:t>
            </a:r>
            <a:endParaRPr lang="en-US" sz="3000">
              <a:solidFill>
                <a:srgbClr val="000000"/>
              </a:solidFill>
              <a:latin typeface="Nunito"/>
              <a:ea typeface="+mn-lt"/>
              <a:cs typeface="+mn-lt"/>
            </a:endParaRPr>
          </a:p>
          <a:p>
            <a:pPr>
              <a:buFont typeface="Arial" panose="020F0302020204030204"/>
              <a:buChar char="•"/>
            </a:pPr>
            <a:r>
              <a:rPr lang="en-GB" sz="3000" b="1">
                <a:solidFill>
                  <a:srgbClr val="000000"/>
                </a:solidFill>
                <a:latin typeface="Nunito"/>
                <a:ea typeface="Roboto"/>
                <a:cs typeface="+mn-lt"/>
              </a:rPr>
              <a:t>Alt + F2</a:t>
            </a:r>
            <a:r>
              <a:rPr lang="en-GB" sz="3000">
                <a:solidFill>
                  <a:srgbClr val="000000"/>
                </a:solidFill>
                <a:latin typeface="Nunito"/>
                <a:ea typeface="Roboto"/>
                <a:cs typeface="+mn-lt"/>
              </a:rPr>
              <a:t>: switch to gallery view</a:t>
            </a:r>
            <a:endParaRPr lang="en-US" sz="3000">
              <a:solidFill>
                <a:srgbClr val="000000"/>
              </a:solidFill>
              <a:latin typeface="Nunito"/>
              <a:ea typeface="+mn-lt"/>
              <a:cs typeface="+mn-lt"/>
            </a:endParaRPr>
          </a:p>
          <a:p>
            <a:pPr>
              <a:buFont typeface="Arial" panose="020F0302020204030204"/>
              <a:buChar char="•"/>
            </a:pPr>
            <a:endParaRPr lang="en-GB" sz="2400">
              <a:ea typeface="+mn-lt"/>
              <a:cs typeface="+mn-lt"/>
            </a:endParaRPr>
          </a:p>
          <a:p>
            <a:pPr marL="0" indent="0">
              <a:buNone/>
            </a:pPr>
            <a:r>
              <a:rPr lang="en-GB" sz="2400">
                <a:latin typeface="Roboto"/>
                <a:ea typeface="Roboto"/>
                <a:cs typeface="+mn-lt"/>
                <a:hlinkClick r:id="rId3"/>
              </a:rPr>
              <a:t>https://support.zoom.us/hc/en-us/articles/205683899-Hot-keys-and-keyboard-shortcuts</a:t>
            </a:r>
            <a:r>
              <a:rPr lang="en-GB" sz="2400">
                <a:latin typeface="Roboto"/>
                <a:ea typeface="Roboto"/>
                <a:cs typeface="+mn-lt"/>
              </a:rPr>
              <a:t> </a:t>
            </a:r>
            <a:endParaRPr lang="en-GB">
              <a:cs typeface="Calibri" panose="020F0502020204030204"/>
            </a:endParaRPr>
          </a:p>
          <a:p>
            <a:pPr marL="385445" indent="-385445">
              <a:buAutoNum type="arabicPeriod"/>
            </a:pPr>
            <a:endParaRPr lang="en-GB">
              <a:latin typeface="Roboto"/>
              <a:ea typeface="Roboto"/>
            </a:endParaRPr>
          </a:p>
        </p:txBody>
      </p:sp>
    </p:spTree>
    <p:extLst>
      <p:ext uri="{BB962C8B-B14F-4D97-AF65-F5344CB8AC3E}">
        <p14:creationId xmlns:p14="http://schemas.microsoft.com/office/powerpoint/2010/main" val="3074248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6"/>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6"/>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6"/>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6"/>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6"/>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6"/>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6"/>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6"/>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6"/>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6"/>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6"/>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6"/>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6"/>
          <p:cNvSpPr txBox="1"/>
          <p:nvPr/>
        </p:nvSpPr>
        <p:spPr>
          <a:xfrm>
            <a:off x="562325" y="297375"/>
            <a:ext cx="5429890" cy="738633"/>
          </a:xfrm>
          <a:prstGeom prst="rect">
            <a:avLst/>
          </a:prstGeom>
          <a:noFill/>
          <a:ln>
            <a:noFill/>
          </a:ln>
        </p:spPr>
        <p:txBody>
          <a:bodyPr spcFirstLastPara="1" wrap="square" lIns="91425" tIns="91425" rIns="91425" bIns="91425" anchor="t" anchorCtr="0">
            <a:spAutoFit/>
          </a:bodyPr>
          <a:lstStyle/>
          <a:p>
            <a:r>
              <a:rPr lang="en" sz="3600" b="1">
                <a:solidFill>
                  <a:srgbClr val="563B80"/>
                </a:solidFill>
                <a:latin typeface="Nunito"/>
                <a:ea typeface="Nunito"/>
                <a:cs typeface="Nunito"/>
                <a:sym typeface="Nunito"/>
              </a:rPr>
              <a:t>Agenda</a:t>
            </a:r>
            <a:endParaRPr lang="en" sz="3600" b="1">
              <a:solidFill>
                <a:srgbClr val="563B80"/>
              </a:solidFill>
              <a:latin typeface="Nunito"/>
              <a:ea typeface="Nunito"/>
              <a:cs typeface="Nunito"/>
            </a:endParaRPr>
          </a:p>
        </p:txBody>
      </p:sp>
      <p:cxnSp>
        <p:nvCxnSpPr>
          <p:cNvPr id="164" name="Google Shape;164;p16"/>
          <p:cNvCxnSpPr/>
          <p:nvPr/>
        </p:nvCxnSpPr>
        <p:spPr>
          <a:xfrm rot="10800000">
            <a:off x="4614732" y="1065294"/>
            <a:ext cx="3819300" cy="0"/>
          </a:xfrm>
          <a:prstGeom prst="straightConnector1">
            <a:avLst/>
          </a:prstGeom>
          <a:noFill/>
          <a:ln w="9525" cap="flat" cmpd="sng">
            <a:solidFill>
              <a:srgbClr val="563B80"/>
            </a:solidFill>
            <a:prstDash val="solid"/>
            <a:round/>
            <a:headEnd type="none" w="med" len="med"/>
            <a:tailEnd type="none" w="med" len="med"/>
          </a:ln>
        </p:spPr>
      </p:cxnSp>
      <p:sp>
        <p:nvSpPr>
          <p:cNvPr id="165" name="Google Shape;165;p16"/>
          <p:cNvSpPr txBox="1"/>
          <p:nvPr/>
        </p:nvSpPr>
        <p:spPr>
          <a:xfrm>
            <a:off x="4551457" y="1159944"/>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7</a:t>
            </a:r>
            <a:r>
              <a:rPr lang="en" sz="1600" b="1">
                <a:solidFill>
                  <a:srgbClr val="377F86"/>
                </a:solidFill>
                <a:latin typeface="Nunito"/>
                <a:ea typeface="Nunito"/>
                <a:cs typeface="Nunito"/>
                <a:sym typeface="Nunito"/>
              </a:rPr>
              <a:t> </a:t>
            </a:r>
            <a:endParaRPr sz="1600" b="1">
              <a:solidFill>
                <a:srgbClr val="377F86"/>
              </a:solidFill>
              <a:latin typeface="Nunito"/>
              <a:ea typeface="Nunito"/>
              <a:cs typeface="Nunito"/>
              <a:sym typeface="Nunito"/>
            </a:endParaRPr>
          </a:p>
        </p:txBody>
      </p:sp>
      <p:sp>
        <p:nvSpPr>
          <p:cNvPr id="166" name="Google Shape;166;p16"/>
          <p:cNvSpPr txBox="1"/>
          <p:nvPr/>
        </p:nvSpPr>
        <p:spPr>
          <a:xfrm>
            <a:off x="5047856" y="1159944"/>
            <a:ext cx="3386100"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rPr>
              <a:t>Case studies</a:t>
            </a:r>
            <a:endParaRPr lang="en-US" sz="1600"/>
          </a:p>
        </p:txBody>
      </p:sp>
      <p:cxnSp>
        <p:nvCxnSpPr>
          <p:cNvPr id="167" name="Google Shape;167;p16"/>
          <p:cNvCxnSpPr/>
          <p:nvPr/>
        </p:nvCxnSpPr>
        <p:spPr>
          <a:xfrm rot="10800000">
            <a:off x="4614732" y="1638069"/>
            <a:ext cx="3819300" cy="0"/>
          </a:xfrm>
          <a:prstGeom prst="straightConnector1">
            <a:avLst/>
          </a:prstGeom>
          <a:noFill/>
          <a:ln w="9525" cap="flat" cmpd="sng">
            <a:solidFill>
              <a:srgbClr val="563B80"/>
            </a:solidFill>
            <a:prstDash val="solid"/>
            <a:round/>
            <a:headEnd type="none" w="med" len="med"/>
            <a:tailEnd type="none" w="med" len="med"/>
          </a:ln>
        </p:spPr>
      </p:cxnSp>
      <p:cxnSp>
        <p:nvCxnSpPr>
          <p:cNvPr id="38" name="Google Shape;164;p16">
            <a:extLst>
              <a:ext uri="{FF2B5EF4-FFF2-40B4-BE49-F238E27FC236}">
                <a16:creationId xmlns:a16="http://schemas.microsoft.com/office/drawing/2014/main" id="{9ED25D33-3384-412F-A08D-8DA9ED99F4B7}"/>
              </a:ext>
            </a:extLst>
          </p:cNvPr>
          <p:cNvCxnSpPr>
            <a:cxnSpLocks/>
          </p:cNvCxnSpPr>
          <p:nvPr/>
        </p:nvCxnSpPr>
        <p:spPr>
          <a:xfrm rot="10800000">
            <a:off x="529806" y="1071787"/>
            <a:ext cx="3819300" cy="0"/>
          </a:xfrm>
          <a:prstGeom prst="straightConnector1">
            <a:avLst/>
          </a:prstGeom>
          <a:noFill/>
          <a:ln w="9525" cap="flat" cmpd="sng">
            <a:solidFill>
              <a:srgbClr val="563B80"/>
            </a:solidFill>
            <a:prstDash val="solid"/>
            <a:round/>
            <a:headEnd type="none" w="med" len="med"/>
            <a:tailEnd type="none" w="med" len="med"/>
          </a:ln>
        </p:spPr>
      </p:cxnSp>
      <p:sp>
        <p:nvSpPr>
          <p:cNvPr id="39" name="Google Shape;165;p16">
            <a:extLst>
              <a:ext uri="{FF2B5EF4-FFF2-40B4-BE49-F238E27FC236}">
                <a16:creationId xmlns:a16="http://schemas.microsoft.com/office/drawing/2014/main" id="{6B87B101-424F-4691-9884-3E8DC3CDA67D}"/>
              </a:ext>
            </a:extLst>
          </p:cNvPr>
          <p:cNvSpPr txBox="1"/>
          <p:nvPr/>
        </p:nvSpPr>
        <p:spPr>
          <a:xfrm>
            <a:off x="466531" y="1166437"/>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1</a:t>
            </a:r>
            <a:r>
              <a:rPr lang="en"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0" name="Google Shape;166;p16">
            <a:extLst>
              <a:ext uri="{FF2B5EF4-FFF2-40B4-BE49-F238E27FC236}">
                <a16:creationId xmlns:a16="http://schemas.microsoft.com/office/drawing/2014/main" id="{1BE8E853-0342-416C-AB66-D59217717ED0}"/>
              </a:ext>
            </a:extLst>
          </p:cNvPr>
          <p:cNvSpPr txBox="1"/>
          <p:nvPr/>
        </p:nvSpPr>
        <p:spPr>
          <a:xfrm>
            <a:off x="962930" y="1163190"/>
            <a:ext cx="3519234"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sym typeface="Nunito"/>
              </a:rPr>
              <a:t>SWRC/ Sexual Harassment Service</a:t>
            </a:r>
            <a:endParaRPr lang="en-US" sz="1600"/>
          </a:p>
        </p:txBody>
      </p:sp>
      <p:cxnSp>
        <p:nvCxnSpPr>
          <p:cNvPr id="41" name="Google Shape;167;p16">
            <a:extLst>
              <a:ext uri="{FF2B5EF4-FFF2-40B4-BE49-F238E27FC236}">
                <a16:creationId xmlns:a16="http://schemas.microsoft.com/office/drawing/2014/main" id="{A6D19D31-FE9E-4884-8521-DFE7D6DAA4E8}"/>
              </a:ext>
            </a:extLst>
          </p:cNvPr>
          <p:cNvCxnSpPr>
            <a:cxnSpLocks/>
          </p:cNvCxnSpPr>
          <p:nvPr/>
        </p:nvCxnSpPr>
        <p:spPr>
          <a:xfrm rot="10800000">
            <a:off x="529806" y="1644563"/>
            <a:ext cx="3819300" cy="0"/>
          </a:xfrm>
          <a:prstGeom prst="straightConnector1">
            <a:avLst/>
          </a:prstGeom>
          <a:noFill/>
          <a:ln w="9525" cap="flat" cmpd="sng">
            <a:solidFill>
              <a:srgbClr val="563B80"/>
            </a:solidFill>
            <a:prstDash val="solid"/>
            <a:round/>
            <a:headEnd type="none" w="med" len="med"/>
            <a:tailEnd type="none" w="med" len="med"/>
          </a:ln>
        </p:spPr>
      </p:cxnSp>
      <p:sp>
        <p:nvSpPr>
          <p:cNvPr id="42" name="Google Shape;168;p16">
            <a:extLst>
              <a:ext uri="{FF2B5EF4-FFF2-40B4-BE49-F238E27FC236}">
                <a16:creationId xmlns:a16="http://schemas.microsoft.com/office/drawing/2014/main" id="{90739D99-21C5-47F6-888D-0C9AD6BEBABA}"/>
              </a:ext>
            </a:extLst>
          </p:cNvPr>
          <p:cNvSpPr txBox="1"/>
          <p:nvPr/>
        </p:nvSpPr>
        <p:spPr>
          <a:xfrm>
            <a:off x="466531" y="1739213"/>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2</a:t>
            </a:r>
            <a:r>
              <a:rPr lang="en" sz="1600"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3" name="Google Shape;169;p16">
            <a:extLst>
              <a:ext uri="{FF2B5EF4-FFF2-40B4-BE49-F238E27FC236}">
                <a16:creationId xmlns:a16="http://schemas.microsoft.com/office/drawing/2014/main" id="{58E5D37D-1379-4D3B-847E-53F712802624}"/>
              </a:ext>
            </a:extLst>
          </p:cNvPr>
          <p:cNvSpPr txBox="1"/>
          <p:nvPr/>
        </p:nvSpPr>
        <p:spPr>
          <a:xfrm>
            <a:off x="962930" y="1735966"/>
            <a:ext cx="4061508"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rPr>
              <a:t>Sexual harassment &amp; employment law</a:t>
            </a:r>
            <a:endParaRPr lang="en-US" sz="1600"/>
          </a:p>
        </p:txBody>
      </p:sp>
      <p:cxnSp>
        <p:nvCxnSpPr>
          <p:cNvPr id="44" name="Google Shape;170;p16">
            <a:extLst>
              <a:ext uri="{FF2B5EF4-FFF2-40B4-BE49-F238E27FC236}">
                <a16:creationId xmlns:a16="http://schemas.microsoft.com/office/drawing/2014/main" id="{3A4BE54D-816E-4B7E-A498-8F130AEA9ABA}"/>
              </a:ext>
            </a:extLst>
          </p:cNvPr>
          <p:cNvCxnSpPr>
            <a:cxnSpLocks/>
          </p:cNvCxnSpPr>
          <p:nvPr/>
        </p:nvCxnSpPr>
        <p:spPr>
          <a:xfrm rot="10800000">
            <a:off x="529806" y="2217337"/>
            <a:ext cx="3819300" cy="0"/>
          </a:xfrm>
          <a:prstGeom prst="straightConnector1">
            <a:avLst/>
          </a:prstGeom>
          <a:noFill/>
          <a:ln w="9525" cap="flat" cmpd="sng">
            <a:solidFill>
              <a:srgbClr val="563B80"/>
            </a:solidFill>
            <a:prstDash val="solid"/>
            <a:round/>
            <a:headEnd type="none" w="med" len="med"/>
            <a:tailEnd type="none" w="med" len="med"/>
          </a:ln>
        </p:spPr>
      </p:cxnSp>
      <p:sp>
        <p:nvSpPr>
          <p:cNvPr id="45" name="Google Shape;171;p16">
            <a:extLst>
              <a:ext uri="{FF2B5EF4-FFF2-40B4-BE49-F238E27FC236}">
                <a16:creationId xmlns:a16="http://schemas.microsoft.com/office/drawing/2014/main" id="{E31FCF41-6E4B-40D5-A254-AE1EFA0AE3FA}"/>
              </a:ext>
            </a:extLst>
          </p:cNvPr>
          <p:cNvSpPr txBox="1"/>
          <p:nvPr/>
        </p:nvSpPr>
        <p:spPr>
          <a:xfrm>
            <a:off x="466531" y="2311987"/>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3</a:t>
            </a:r>
            <a:r>
              <a:rPr lang="en" sz="1600"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6" name="Google Shape;172;p16">
            <a:extLst>
              <a:ext uri="{FF2B5EF4-FFF2-40B4-BE49-F238E27FC236}">
                <a16:creationId xmlns:a16="http://schemas.microsoft.com/office/drawing/2014/main" id="{3B87BA92-90D1-41E7-BAB3-C72CFDD4343C}"/>
              </a:ext>
            </a:extLst>
          </p:cNvPr>
          <p:cNvSpPr txBox="1"/>
          <p:nvPr/>
        </p:nvSpPr>
        <p:spPr>
          <a:xfrm>
            <a:off x="962930" y="2311987"/>
            <a:ext cx="3657562"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rPr>
              <a:t>Non-disclosure agreements</a:t>
            </a:r>
            <a:endParaRPr lang="en-US" sz="1600"/>
          </a:p>
        </p:txBody>
      </p:sp>
      <p:cxnSp>
        <p:nvCxnSpPr>
          <p:cNvPr id="47" name="Google Shape;173;p16">
            <a:extLst>
              <a:ext uri="{FF2B5EF4-FFF2-40B4-BE49-F238E27FC236}">
                <a16:creationId xmlns:a16="http://schemas.microsoft.com/office/drawing/2014/main" id="{27212F68-B0FE-4EAD-B318-D8391C92AF8D}"/>
              </a:ext>
            </a:extLst>
          </p:cNvPr>
          <p:cNvCxnSpPr>
            <a:cxnSpLocks/>
          </p:cNvCxnSpPr>
          <p:nvPr/>
        </p:nvCxnSpPr>
        <p:spPr>
          <a:xfrm rot="10800000">
            <a:off x="529806" y="2790113"/>
            <a:ext cx="3819300" cy="0"/>
          </a:xfrm>
          <a:prstGeom prst="straightConnector1">
            <a:avLst/>
          </a:prstGeom>
          <a:noFill/>
          <a:ln w="9525" cap="flat" cmpd="sng">
            <a:solidFill>
              <a:srgbClr val="563B80"/>
            </a:solidFill>
            <a:prstDash val="solid"/>
            <a:round/>
            <a:headEnd type="none" w="med" len="med"/>
            <a:tailEnd type="none" w="med" len="med"/>
          </a:ln>
        </p:spPr>
      </p:cxnSp>
      <p:sp>
        <p:nvSpPr>
          <p:cNvPr id="48" name="Google Shape;174;p16">
            <a:extLst>
              <a:ext uri="{FF2B5EF4-FFF2-40B4-BE49-F238E27FC236}">
                <a16:creationId xmlns:a16="http://schemas.microsoft.com/office/drawing/2014/main" id="{1C0CE6F3-8B62-4D1F-955E-30AB26FEABC4}"/>
              </a:ext>
            </a:extLst>
          </p:cNvPr>
          <p:cNvSpPr txBox="1"/>
          <p:nvPr/>
        </p:nvSpPr>
        <p:spPr>
          <a:xfrm>
            <a:off x="466531" y="2884763"/>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4</a:t>
            </a:r>
            <a:r>
              <a:rPr lang="en"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9" name="Google Shape;175;p16">
            <a:extLst>
              <a:ext uri="{FF2B5EF4-FFF2-40B4-BE49-F238E27FC236}">
                <a16:creationId xmlns:a16="http://schemas.microsoft.com/office/drawing/2014/main" id="{55E62C98-D18F-49BC-BD10-1860DDC2E990}"/>
              </a:ext>
            </a:extLst>
          </p:cNvPr>
          <p:cNvSpPr txBox="1"/>
          <p:nvPr/>
        </p:nvSpPr>
        <p:spPr>
          <a:xfrm>
            <a:off x="962930" y="2881257"/>
            <a:ext cx="3414149"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rPr>
              <a:t>Employment Tribunal claims</a:t>
            </a:r>
            <a:endParaRPr lang="en-US" sz="1600"/>
          </a:p>
        </p:txBody>
      </p:sp>
      <p:cxnSp>
        <p:nvCxnSpPr>
          <p:cNvPr id="50" name="Google Shape;176;p16">
            <a:extLst>
              <a:ext uri="{FF2B5EF4-FFF2-40B4-BE49-F238E27FC236}">
                <a16:creationId xmlns:a16="http://schemas.microsoft.com/office/drawing/2014/main" id="{68ECD1FA-C475-4C1F-A10A-492A7A366A52}"/>
              </a:ext>
            </a:extLst>
          </p:cNvPr>
          <p:cNvCxnSpPr>
            <a:cxnSpLocks/>
          </p:cNvCxnSpPr>
          <p:nvPr/>
        </p:nvCxnSpPr>
        <p:spPr>
          <a:xfrm rot="10800000">
            <a:off x="529806" y="3362887"/>
            <a:ext cx="3819300" cy="0"/>
          </a:xfrm>
          <a:prstGeom prst="straightConnector1">
            <a:avLst/>
          </a:prstGeom>
          <a:noFill/>
          <a:ln w="9525" cap="flat" cmpd="sng">
            <a:solidFill>
              <a:srgbClr val="563B80"/>
            </a:solidFill>
            <a:prstDash val="solid"/>
            <a:round/>
            <a:headEnd type="none" w="med" len="med"/>
            <a:tailEnd type="none" w="med" len="med"/>
          </a:ln>
        </p:spPr>
      </p:cxnSp>
      <p:sp>
        <p:nvSpPr>
          <p:cNvPr id="51" name="Google Shape;177;p16">
            <a:extLst>
              <a:ext uri="{FF2B5EF4-FFF2-40B4-BE49-F238E27FC236}">
                <a16:creationId xmlns:a16="http://schemas.microsoft.com/office/drawing/2014/main" id="{BD3FD290-4F8B-40AD-A844-D1572077838F}"/>
              </a:ext>
            </a:extLst>
          </p:cNvPr>
          <p:cNvSpPr txBox="1"/>
          <p:nvPr/>
        </p:nvSpPr>
        <p:spPr>
          <a:xfrm>
            <a:off x="466531" y="3457537"/>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5</a:t>
            </a:r>
            <a:r>
              <a:rPr lang="en" sz="1600"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52" name="Google Shape;178;p16">
            <a:extLst>
              <a:ext uri="{FF2B5EF4-FFF2-40B4-BE49-F238E27FC236}">
                <a16:creationId xmlns:a16="http://schemas.microsoft.com/office/drawing/2014/main" id="{9FC2232D-408C-4070-8494-A416325D1A43}"/>
              </a:ext>
            </a:extLst>
          </p:cNvPr>
          <p:cNvSpPr txBox="1"/>
          <p:nvPr/>
        </p:nvSpPr>
        <p:spPr>
          <a:xfrm>
            <a:off x="962930" y="3457537"/>
            <a:ext cx="3386100"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rPr>
              <a:t>Gathering information/ evidence</a:t>
            </a:r>
            <a:endParaRPr lang="en-US" sz="1600"/>
          </a:p>
        </p:txBody>
      </p:sp>
      <p:cxnSp>
        <p:nvCxnSpPr>
          <p:cNvPr id="53" name="Google Shape;179;p16">
            <a:extLst>
              <a:ext uri="{FF2B5EF4-FFF2-40B4-BE49-F238E27FC236}">
                <a16:creationId xmlns:a16="http://schemas.microsoft.com/office/drawing/2014/main" id="{3A22935A-B300-4806-BD98-4AE4FCF6F8F0}"/>
              </a:ext>
            </a:extLst>
          </p:cNvPr>
          <p:cNvCxnSpPr>
            <a:cxnSpLocks/>
          </p:cNvCxnSpPr>
          <p:nvPr/>
        </p:nvCxnSpPr>
        <p:spPr>
          <a:xfrm rot="10800000">
            <a:off x="529806" y="3935663"/>
            <a:ext cx="3819300" cy="0"/>
          </a:xfrm>
          <a:prstGeom prst="straightConnector1">
            <a:avLst/>
          </a:prstGeom>
          <a:noFill/>
          <a:ln w="9525" cap="flat" cmpd="sng">
            <a:solidFill>
              <a:srgbClr val="563B80"/>
            </a:solidFill>
            <a:prstDash val="solid"/>
            <a:round/>
            <a:headEnd type="none" w="med" len="med"/>
            <a:tailEnd type="none" w="med" len="med"/>
          </a:ln>
        </p:spPr>
      </p:cxnSp>
      <p:cxnSp>
        <p:nvCxnSpPr>
          <p:cNvPr id="54" name="Google Shape;180;p16">
            <a:extLst>
              <a:ext uri="{FF2B5EF4-FFF2-40B4-BE49-F238E27FC236}">
                <a16:creationId xmlns:a16="http://schemas.microsoft.com/office/drawing/2014/main" id="{CEF05798-7123-441A-956B-E5A67312B088}"/>
              </a:ext>
            </a:extLst>
          </p:cNvPr>
          <p:cNvCxnSpPr>
            <a:cxnSpLocks/>
          </p:cNvCxnSpPr>
          <p:nvPr/>
        </p:nvCxnSpPr>
        <p:spPr>
          <a:xfrm rot="10800000">
            <a:off x="529806" y="3935663"/>
            <a:ext cx="3819300" cy="0"/>
          </a:xfrm>
          <a:prstGeom prst="straightConnector1">
            <a:avLst/>
          </a:prstGeom>
          <a:noFill/>
          <a:ln w="9525" cap="flat" cmpd="sng">
            <a:solidFill>
              <a:srgbClr val="563B80"/>
            </a:solidFill>
            <a:prstDash val="solid"/>
            <a:round/>
            <a:headEnd type="none" w="med" len="med"/>
            <a:tailEnd type="none" w="med" len="med"/>
          </a:ln>
        </p:spPr>
      </p:cxnSp>
      <p:sp>
        <p:nvSpPr>
          <p:cNvPr id="55" name="Google Shape;181;p16">
            <a:extLst>
              <a:ext uri="{FF2B5EF4-FFF2-40B4-BE49-F238E27FC236}">
                <a16:creationId xmlns:a16="http://schemas.microsoft.com/office/drawing/2014/main" id="{305B82ED-1237-4419-A2E0-548BBDA63CEC}"/>
              </a:ext>
            </a:extLst>
          </p:cNvPr>
          <p:cNvSpPr txBox="1"/>
          <p:nvPr/>
        </p:nvSpPr>
        <p:spPr>
          <a:xfrm>
            <a:off x="466531" y="4030313"/>
            <a:ext cx="360900" cy="430857"/>
          </a:xfrm>
          <a:prstGeom prst="rect">
            <a:avLst/>
          </a:prstGeom>
          <a:noFill/>
          <a:ln>
            <a:noFill/>
          </a:ln>
        </p:spPr>
        <p:txBody>
          <a:bodyPr spcFirstLastPara="1" wrap="square" lIns="91425" tIns="91425" rIns="91425" bIns="91425" anchor="t" anchorCtr="0">
            <a:spAutoFit/>
          </a:bodyPr>
          <a:lstStyle/>
          <a:p>
            <a:r>
              <a:rPr lang="en" sz="1600" b="1">
                <a:solidFill>
                  <a:srgbClr val="E85E93"/>
                </a:solidFill>
                <a:latin typeface="Nunito"/>
                <a:ea typeface="Nunito"/>
                <a:cs typeface="Nunito"/>
                <a:sym typeface="Nunito"/>
              </a:rPr>
              <a:t>6</a:t>
            </a:r>
            <a:r>
              <a:rPr lang="en" sz="1600"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56" name="Google Shape;182;p16">
            <a:extLst>
              <a:ext uri="{FF2B5EF4-FFF2-40B4-BE49-F238E27FC236}">
                <a16:creationId xmlns:a16="http://schemas.microsoft.com/office/drawing/2014/main" id="{14301E99-63E4-4763-AF4E-FC567DBC49DB}"/>
              </a:ext>
            </a:extLst>
          </p:cNvPr>
          <p:cNvSpPr txBox="1"/>
          <p:nvPr/>
        </p:nvSpPr>
        <p:spPr>
          <a:xfrm>
            <a:off x="962930" y="4030313"/>
            <a:ext cx="3943575" cy="430857"/>
          </a:xfrm>
          <a:prstGeom prst="rect">
            <a:avLst/>
          </a:prstGeom>
          <a:noFill/>
          <a:ln>
            <a:noFill/>
          </a:ln>
        </p:spPr>
        <p:txBody>
          <a:bodyPr spcFirstLastPara="1" wrap="square" lIns="91425" tIns="91425" rIns="91425" bIns="91425" anchor="t" anchorCtr="0">
            <a:spAutoFit/>
          </a:bodyPr>
          <a:lstStyle/>
          <a:p>
            <a:r>
              <a:rPr lang="en" sz="1600" b="1">
                <a:solidFill>
                  <a:srgbClr val="563B80"/>
                </a:solidFill>
                <a:latin typeface="Nunito"/>
              </a:rPr>
              <a:t>Helpful information &amp; further resources</a:t>
            </a:r>
            <a:endParaRPr lang="en-US" sz="1600"/>
          </a:p>
        </p:txBody>
      </p:sp>
      <p:cxnSp>
        <p:nvCxnSpPr>
          <p:cNvPr id="57" name="Google Shape;183;p16">
            <a:extLst>
              <a:ext uri="{FF2B5EF4-FFF2-40B4-BE49-F238E27FC236}">
                <a16:creationId xmlns:a16="http://schemas.microsoft.com/office/drawing/2014/main" id="{4BB38612-D714-4CB0-B819-4DF7EEBF8221}"/>
              </a:ext>
            </a:extLst>
          </p:cNvPr>
          <p:cNvCxnSpPr>
            <a:cxnSpLocks/>
          </p:cNvCxnSpPr>
          <p:nvPr/>
        </p:nvCxnSpPr>
        <p:spPr>
          <a:xfrm rot="10800000">
            <a:off x="562277" y="4521427"/>
            <a:ext cx="3819300" cy="0"/>
          </a:xfrm>
          <a:prstGeom prst="straightConnector1">
            <a:avLst/>
          </a:prstGeom>
          <a:noFill/>
          <a:ln w="9525" cap="flat" cmpd="sng">
            <a:solidFill>
              <a:srgbClr val="563B80"/>
            </a:solidFill>
            <a:prstDash val="solid"/>
            <a:round/>
            <a:headEnd type="none" w="med" len="med"/>
            <a:tailEnd type="non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6"/>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6"/>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6"/>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6"/>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6"/>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6"/>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6"/>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6"/>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6"/>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6"/>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6"/>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6"/>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6"/>
          <p:cNvSpPr txBox="1"/>
          <p:nvPr/>
        </p:nvSpPr>
        <p:spPr>
          <a:xfrm>
            <a:off x="569468" y="297375"/>
            <a:ext cx="5726682" cy="738633"/>
          </a:xfrm>
          <a:prstGeom prst="rect">
            <a:avLst/>
          </a:prstGeom>
          <a:noFill/>
          <a:ln>
            <a:noFill/>
          </a:ln>
        </p:spPr>
        <p:txBody>
          <a:bodyPr spcFirstLastPara="1" wrap="square" lIns="91425" tIns="91425" rIns="91425" bIns="91425" anchor="t" anchorCtr="0">
            <a:spAutoFit/>
          </a:bodyPr>
          <a:lstStyle/>
          <a:p>
            <a:r>
              <a:rPr lang="en" sz="3600" b="1">
                <a:solidFill>
                  <a:srgbClr val="563B80"/>
                </a:solidFill>
                <a:latin typeface="Nunito"/>
                <a:sym typeface="Nunito"/>
              </a:rPr>
              <a:t>Our objectives today</a:t>
            </a:r>
            <a:endParaRPr lang="en-US"/>
          </a:p>
        </p:txBody>
      </p:sp>
      <p:sp>
        <p:nvSpPr>
          <p:cNvPr id="174" name="Google Shape;174;p16"/>
          <p:cNvSpPr txBox="1"/>
          <p:nvPr/>
        </p:nvSpPr>
        <p:spPr>
          <a:xfrm>
            <a:off x="4551457" y="2884763"/>
            <a:ext cx="412854" cy="400079"/>
          </a:xfrm>
          <a:prstGeom prst="rect">
            <a:avLst/>
          </a:prstGeom>
          <a:noFill/>
          <a:ln>
            <a:noFill/>
          </a:ln>
        </p:spPr>
        <p:txBody>
          <a:bodyPr spcFirstLastPara="1" wrap="square" lIns="91425" tIns="91425" rIns="91425" bIns="91425" anchor="t" anchorCtr="0">
            <a:spAutoFit/>
          </a:bodyPr>
          <a:lstStyle/>
          <a:p>
            <a:endParaRPr lang="en-US" b="1">
              <a:solidFill>
                <a:srgbClr val="377F86"/>
              </a:solidFill>
              <a:latin typeface="Nunito"/>
              <a:ea typeface="Nunito"/>
              <a:cs typeface="Nunito"/>
            </a:endParaRPr>
          </a:p>
        </p:txBody>
      </p:sp>
      <p:sp>
        <p:nvSpPr>
          <p:cNvPr id="39" name="Google Shape;165;p16">
            <a:extLst>
              <a:ext uri="{FF2B5EF4-FFF2-40B4-BE49-F238E27FC236}">
                <a16:creationId xmlns:a16="http://schemas.microsoft.com/office/drawing/2014/main" id="{6B87B101-424F-4691-9884-3E8DC3CDA67D}"/>
              </a:ext>
            </a:extLst>
          </p:cNvPr>
          <p:cNvSpPr txBox="1"/>
          <p:nvPr/>
        </p:nvSpPr>
        <p:spPr>
          <a:xfrm>
            <a:off x="466531" y="1166437"/>
            <a:ext cx="36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E85E93"/>
                </a:solidFill>
                <a:latin typeface="Nunito"/>
                <a:ea typeface="Nunito"/>
                <a:cs typeface="Nunito"/>
                <a:sym typeface="Nunito"/>
              </a:rPr>
              <a:t>1</a:t>
            </a:r>
            <a:r>
              <a:rPr lang="en"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0" name="Google Shape;166;p16">
            <a:extLst>
              <a:ext uri="{FF2B5EF4-FFF2-40B4-BE49-F238E27FC236}">
                <a16:creationId xmlns:a16="http://schemas.microsoft.com/office/drawing/2014/main" id="{1BE8E853-0342-416C-AB66-D59217717ED0}"/>
              </a:ext>
            </a:extLst>
          </p:cNvPr>
          <p:cNvSpPr txBox="1"/>
          <p:nvPr/>
        </p:nvSpPr>
        <p:spPr>
          <a:xfrm>
            <a:off x="927213" y="1166437"/>
            <a:ext cx="7258011" cy="892522"/>
          </a:xfrm>
          <a:prstGeom prst="rect">
            <a:avLst/>
          </a:prstGeom>
          <a:noFill/>
          <a:ln>
            <a:noFill/>
          </a:ln>
        </p:spPr>
        <p:txBody>
          <a:bodyPr spcFirstLastPara="1" wrap="square" lIns="91425" tIns="91425" rIns="91425" bIns="91425" anchor="t" anchorCtr="0">
            <a:spAutoFit/>
          </a:bodyPr>
          <a:lstStyle/>
          <a:p>
            <a:r>
              <a:rPr lang="en-GB" sz="1800">
                <a:solidFill>
                  <a:srgbClr val="5E4485"/>
                </a:solidFill>
                <a:latin typeface="Nunito "/>
                <a:ea typeface="Nunito"/>
                <a:sym typeface="Nunito"/>
              </a:rPr>
              <a:t>Be familiar with the law in relation to sexual harassment</a:t>
            </a:r>
            <a:endParaRPr lang="en" sz="1800">
              <a:solidFill>
                <a:srgbClr val="5E4485"/>
              </a:solidFill>
              <a:latin typeface="Nunito "/>
              <a:ea typeface="Nunito"/>
            </a:endParaRPr>
          </a:p>
          <a:p>
            <a:pPr marL="285750" indent="-285750">
              <a:buChar char="•"/>
            </a:pPr>
            <a:endParaRPr lang="en-GB">
              <a:ea typeface="Nunito"/>
            </a:endParaRPr>
          </a:p>
          <a:p>
            <a:endParaRPr lang="en" b="1">
              <a:solidFill>
                <a:srgbClr val="563B80"/>
              </a:solidFill>
              <a:latin typeface="Nunito"/>
              <a:ea typeface="Nunito"/>
              <a:cs typeface="Nunito"/>
            </a:endParaRPr>
          </a:p>
        </p:txBody>
      </p:sp>
      <p:sp>
        <p:nvSpPr>
          <p:cNvPr id="42" name="Google Shape;168;p16">
            <a:extLst>
              <a:ext uri="{FF2B5EF4-FFF2-40B4-BE49-F238E27FC236}">
                <a16:creationId xmlns:a16="http://schemas.microsoft.com/office/drawing/2014/main" id="{90739D99-21C5-47F6-888D-0C9AD6BEBABA}"/>
              </a:ext>
            </a:extLst>
          </p:cNvPr>
          <p:cNvSpPr txBox="1"/>
          <p:nvPr/>
        </p:nvSpPr>
        <p:spPr>
          <a:xfrm>
            <a:off x="466531" y="1767788"/>
            <a:ext cx="36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E85E93"/>
                </a:solidFill>
                <a:latin typeface="Nunito"/>
                <a:ea typeface="Nunito"/>
                <a:cs typeface="Nunito"/>
                <a:sym typeface="Nunito"/>
              </a:rPr>
              <a:t>2</a:t>
            </a:r>
            <a:r>
              <a:rPr lang="en"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3" name="Google Shape;169;p16">
            <a:extLst>
              <a:ext uri="{FF2B5EF4-FFF2-40B4-BE49-F238E27FC236}">
                <a16:creationId xmlns:a16="http://schemas.microsoft.com/office/drawing/2014/main" id="{58E5D37D-1379-4D3B-847E-53F712802624}"/>
              </a:ext>
            </a:extLst>
          </p:cNvPr>
          <p:cNvSpPr txBox="1"/>
          <p:nvPr/>
        </p:nvSpPr>
        <p:spPr>
          <a:xfrm>
            <a:off x="927212" y="1696351"/>
            <a:ext cx="7157999" cy="677078"/>
          </a:xfrm>
          <a:prstGeom prst="rect">
            <a:avLst/>
          </a:prstGeom>
          <a:noFill/>
          <a:ln>
            <a:noFill/>
          </a:ln>
        </p:spPr>
        <p:txBody>
          <a:bodyPr spcFirstLastPara="1" wrap="square" lIns="91425" tIns="91425" rIns="91425" bIns="91425" anchor="t" anchorCtr="0">
            <a:spAutoFit/>
          </a:bodyPr>
          <a:lstStyle/>
          <a:p>
            <a:r>
              <a:rPr lang="en-GB" sz="1800">
                <a:solidFill>
                  <a:srgbClr val="5E4485"/>
                </a:solidFill>
                <a:latin typeface="Nunito"/>
                <a:ea typeface="Nunito"/>
                <a:sym typeface="Nunito"/>
              </a:rPr>
              <a:t>Be familiar with workers' rights and employers' obligations</a:t>
            </a:r>
            <a:endParaRPr lang="en" sz="1800">
              <a:solidFill>
                <a:srgbClr val="5E4485"/>
              </a:solidFill>
              <a:latin typeface="Nunito"/>
              <a:ea typeface="Nunito"/>
            </a:endParaRPr>
          </a:p>
          <a:p>
            <a:endParaRPr lang="en" b="1">
              <a:solidFill>
                <a:srgbClr val="563B80"/>
              </a:solidFill>
              <a:latin typeface="Nunito"/>
              <a:ea typeface="Nunito"/>
              <a:cs typeface="Nunito"/>
            </a:endParaRPr>
          </a:p>
        </p:txBody>
      </p:sp>
      <p:sp>
        <p:nvSpPr>
          <p:cNvPr id="45" name="Google Shape;171;p16">
            <a:extLst>
              <a:ext uri="{FF2B5EF4-FFF2-40B4-BE49-F238E27FC236}">
                <a16:creationId xmlns:a16="http://schemas.microsoft.com/office/drawing/2014/main" id="{E31FCF41-6E4B-40D5-A254-AE1EFA0AE3FA}"/>
              </a:ext>
            </a:extLst>
          </p:cNvPr>
          <p:cNvSpPr txBox="1"/>
          <p:nvPr/>
        </p:nvSpPr>
        <p:spPr>
          <a:xfrm>
            <a:off x="466531" y="2311987"/>
            <a:ext cx="36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E85E93"/>
                </a:solidFill>
                <a:latin typeface="Nunito"/>
                <a:ea typeface="Nunito"/>
                <a:cs typeface="Nunito"/>
                <a:sym typeface="Nunito"/>
              </a:rPr>
              <a:t>3</a:t>
            </a:r>
            <a:r>
              <a:rPr lang="en"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6" name="Google Shape;172;p16">
            <a:extLst>
              <a:ext uri="{FF2B5EF4-FFF2-40B4-BE49-F238E27FC236}">
                <a16:creationId xmlns:a16="http://schemas.microsoft.com/office/drawing/2014/main" id="{3B87BA92-90D1-41E7-BAB3-C72CFDD4343C}"/>
              </a:ext>
            </a:extLst>
          </p:cNvPr>
          <p:cNvSpPr txBox="1"/>
          <p:nvPr/>
        </p:nvSpPr>
        <p:spPr>
          <a:xfrm>
            <a:off x="927211" y="2169112"/>
            <a:ext cx="7115137" cy="738633"/>
          </a:xfrm>
          <a:prstGeom prst="rect">
            <a:avLst/>
          </a:prstGeom>
          <a:noFill/>
          <a:ln>
            <a:noFill/>
          </a:ln>
        </p:spPr>
        <p:txBody>
          <a:bodyPr spcFirstLastPara="1" wrap="square" lIns="91425" tIns="91425" rIns="91425" bIns="91425" anchor="t" anchorCtr="0">
            <a:spAutoFit/>
          </a:bodyPr>
          <a:lstStyle/>
          <a:p>
            <a:r>
              <a:rPr lang="en-GB" sz="1800">
                <a:solidFill>
                  <a:srgbClr val="5E4485"/>
                </a:solidFill>
                <a:latin typeface="Nunito "/>
                <a:sym typeface="Nunito"/>
              </a:rPr>
              <a:t>Be aware of what is and is not a potential legal claim and the process to access justice</a:t>
            </a:r>
            <a:endParaRPr lang="en-US" sz="1800">
              <a:solidFill>
                <a:srgbClr val="5E4485"/>
              </a:solidFill>
              <a:latin typeface="Nunito "/>
            </a:endParaRPr>
          </a:p>
        </p:txBody>
      </p:sp>
      <p:sp>
        <p:nvSpPr>
          <p:cNvPr id="48" name="Google Shape;174;p16">
            <a:extLst>
              <a:ext uri="{FF2B5EF4-FFF2-40B4-BE49-F238E27FC236}">
                <a16:creationId xmlns:a16="http://schemas.microsoft.com/office/drawing/2014/main" id="{1C0CE6F3-8B62-4D1F-955E-30AB26FEABC4}"/>
              </a:ext>
            </a:extLst>
          </p:cNvPr>
          <p:cNvSpPr txBox="1"/>
          <p:nvPr/>
        </p:nvSpPr>
        <p:spPr>
          <a:xfrm>
            <a:off x="466531" y="2884763"/>
            <a:ext cx="36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E85E93"/>
                </a:solidFill>
                <a:latin typeface="Nunito"/>
                <a:ea typeface="Nunito"/>
                <a:cs typeface="Nunito"/>
                <a:sym typeface="Nunito"/>
              </a:rPr>
              <a:t>4</a:t>
            </a:r>
            <a:r>
              <a:rPr lang="en" b="1">
                <a:solidFill>
                  <a:srgbClr val="377F86"/>
                </a:solidFill>
                <a:latin typeface="Nunito"/>
                <a:ea typeface="Nunito"/>
                <a:cs typeface="Nunito"/>
                <a:sym typeface="Nunito"/>
              </a:rPr>
              <a:t> </a:t>
            </a:r>
            <a:endParaRPr b="1">
              <a:solidFill>
                <a:srgbClr val="377F86"/>
              </a:solidFill>
              <a:latin typeface="Nunito"/>
              <a:ea typeface="Nunito"/>
              <a:cs typeface="Nunito"/>
              <a:sym typeface="Nunito"/>
            </a:endParaRPr>
          </a:p>
        </p:txBody>
      </p:sp>
      <p:sp>
        <p:nvSpPr>
          <p:cNvPr id="49" name="Google Shape;175;p16">
            <a:extLst>
              <a:ext uri="{FF2B5EF4-FFF2-40B4-BE49-F238E27FC236}">
                <a16:creationId xmlns:a16="http://schemas.microsoft.com/office/drawing/2014/main" id="{55E62C98-D18F-49BC-BD10-1860DDC2E990}"/>
              </a:ext>
            </a:extLst>
          </p:cNvPr>
          <p:cNvSpPr txBox="1"/>
          <p:nvPr/>
        </p:nvSpPr>
        <p:spPr>
          <a:xfrm>
            <a:off x="905780" y="2884763"/>
            <a:ext cx="7158000" cy="677078"/>
          </a:xfrm>
          <a:prstGeom prst="rect">
            <a:avLst/>
          </a:prstGeom>
          <a:noFill/>
          <a:ln>
            <a:noFill/>
          </a:ln>
        </p:spPr>
        <p:txBody>
          <a:bodyPr spcFirstLastPara="1" wrap="square" lIns="91425" tIns="91425" rIns="91425" bIns="91425" anchor="t" anchorCtr="0">
            <a:spAutoFit/>
          </a:bodyPr>
          <a:lstStyle/>
          <a:p>
            <a:r>
              <a:rPr lang="en-GB" sz="1800">
                <a:solidFill>
                  <a:srgbClr val="5E4485"/>
                </a:solidFill>
                <a:latin typeface="Nunito"/>
                <a:ea typeface="Nunito"/>
                <a:sym typeface="Nunito"/>
              </a:rPr>
              <a:t>Identify sources of practical support and further resources</a:t>
            </a:r>
            <a:endParaRPr lang="en" sz="1800">
              <a:solidFill>
                <a:srgbClr val="5E4485"/>
              </a:solidFill>
              <a:latin typeface="Nunito"/>
              <a:ea typeface="Nunito"/>
            </a:endParaRPr>
          </a:p>
          <a:p>
            <a:endParaRPr lang="en" b="1">
              <a:solidFill>
                <a:srgbClr val="563B80"/>
              </a:solidFill>
              <a:latin typeface="Nunito"/>
              <a:ea typeface="Nunito"/>
              <a:cs typeface="Nunito"/>
            </a:endParaRPr>
          </a:p>
        </p:txBody>
      </p:sp>
      <p:cxnSp>
        <p:nvCxnSpPr>
          <p:cNvPr id="50" name="Google Shape;176;p16">
            <a:extLst>
              <a:ext uri="{FF2B5EF4-FFF2-40B4-BE49-F238E27FC236}">
                <a16:creationId xmlns:a16="http://schemas.microsoft.com/office/drawing/2014/main" id="{68ECD1FA-C475-4C1F-A10A-492A7A366A52}"/>
              </a:ext>
            </a:extLst>
          </p:cNvPr>
          <p:cNvCxnSpPr>
            <a:cxnSpLocks/>
          </p:cNvCxnSpPr>
          <p:nvPr/>
        </p:nvCxnSpPr>
        <p:spPr>
          <a:xfrm flipH="1" flipV="1">
            <a:off x="522663" y="3362887"/>
            <a:ext cx="7605485" cy="0"/>
          </a:xfrm>
          <a:prstGeom prst="straightConnector1">
            <a:avLst/>
          </a:prstGeom>
          <a:noFill/>
          <a:ln w="9525" cap="flat" cmpd="sng">
            <a:solidFill>
              <a:srgbClr val="563B80"/>
            </a:solidFill>
            <a:prstDash val="solid"/>
            <a:round/>
            <a:headEnd type="none" w="med" len="med"/>
            <a:tailEnd type="none" w="med" len="med"/>
          </a:ln>
        </p:spPr>
      </p:cxnSp>
      <p:cxnSp>
        <p:nvCxnSpPr>
          <p:cNvPr id="60" name="Google Shape;176;p16">
            <a:extLst>
              <a:ext uri="{FF2B5EF4-FFF2-40B4-BE49-F238E27FC236}">
                <a16:creationId xmlns:a16="http://schemas.microsoft.com/office/drawing/2014/main" id="{90BC7516-A39A-4B39-AE19-56F75CE79794}"/>
              </a:ext>
            </a:extLst>
          </p:cNvPr>
          <p:cNvCxnSpPr>
            <a:cxnSpLocks/>
          </p:cNvCxnSpPr>
          <p:nvPr/>
        </p:nvCxnSpPr>
        <p:spPr>
          <a:xfrm flipH="1" flipV="1">
            <a:off x="515519" y="2848537"/>
            <a:ext cx="7605485" cy="0"/>
          </a:xfrm>
          <a:prstGeom prst="straightConnector1">
            <a:avLst/>
          </a:prstGeom>
          <a:noFill/>
          <a:ln w="9525" cap="flat" cmpd="sng">
            <a:solidFill>
              <a:srgbClr val="563B80"/>
            </a:solidFill>
            <a:prstDash val="solid"/>
            <a:round/>
            <a:headEnd type="none" w="med" len="med"/>
            <a:tailEnd type="none" w="med" len="med"/>
          </a:ln>
        </p:spPr>
      </p:cxnSp>
      <p:cxnSp>
        <p:nvCxnSpPr>
          <p:cNvPr id="61" name="Google Shape;176;p16">
            <a:extLst>
              <a:ext uri="{FF2B5EF4-FFF2-40B4-BE49-F238E27FC236}">
                <a16:creationId xmlns:a16="http://schemas.microsoft.com/office/drawing/2014/main" id="{CDA0B366-19E1-4478-BC1F-E76068ABD95C}"/>
              </a:ext>
            </a:extLst>
          </p:cNvPr>
          <p:cNvCxnSpPr>
            <a:cxnSpLocks/>
          </p:cNvCxnSpPr>
          <p:nvPr/>
        </p:nvCxnSpPr>
        <p:spPr>
          <a:xfrm flipH="1" flipV="1">
            <a:off x="544094" y="2205600"/>
            <a:ext cx="7605485" cy="0"/>
          </a:xfrm>
          <a:prstGeom prst="straightConnector1">
            <a:avLst/>
          </a:prstGeom>
          <a:noFill/>
          <a:ln w="9525" cap="flat" cmpd="sng">
            <a:solidFill>
              <a:srgbClr val="563B80"/>
            </a:solidFill>
            <a:prstDash val="solid"/>
            <a:round/>
            <a:headEnd type="none" w="med" len="med"/>
            <a:tailEnd type="none" w="med" len="med"/>
          </a:ln>
        </p:spPr>
      </p:cxnSp>
      <p:cxnSp>
        <p:nvCxnSpPr>
          <p:cNvPr id="62" name="Google Shape;176;p16">
            <a:extLst>
              <a:ext uri="{FF2B5EF4-FFF2-40B4-BE49-F238E27FC236}">
                <a16:creationId xmlns:a16="http://schemas.microsoft.com/office/drawing/2014/main" id="{15DE0174-0C44-4DDC-9981-5F094A393B95}"/>
              </a:ext>
            </a:extLst>
          </p:cNvPr>
          <p:cNvCxnSpPr>
            <a:cxnSpLocks/>
          </p:cNvCxnSpPr>
          <p:nvPr/>
        </p:nvCxnSpPr>
        <p:spPr>
          <a:xfrm flipH="1" flipV="1">
            <a:off x="544093" y="1141180"/>
            <a:ext cx="7605485" cy="0"/>
          </a:xfrm>
          <a:prstGeom prst="straightConnector1">
            <a:avLst/>
          </a:prstGeom>
          <a:noFill/>
          <a:ln w="9525" cap="flat" cmpd="sng">
            <a:solidFill>
              <a:srgbClr val="563B80"/>
            </a:solidFill>
            <a:prstDash val="solid"/>
            <a:round/>
            <a:headEnd type="none" w="med" len="med"/>
            <a:tailEnd type="none" w="med" len="med"/>
          </a:ln>
        </p:spPr>
      </p:cxnSp>
      <p:cxnSp>
        <p:nvCxnSpPr>
          <p:cNvPr id="63" name="Google Shape;176;p16">
            <a:extLst>
              <a:ext uri="{FF2B5EF4-FFF2-40B4-BE49-F238E27FC236}">
                <a16:creationId xmlns:a16="http://schemas.microsoft.com/office/drawing/2014/main" id="{840F4091-6960-473C-A55F-0B05032DF7E3}"/>
              </a:ext>
            </a:extLst>
          </p:cNvPr>
          <p:cNvCxnSpPr>
            <a:cxnSpLocks/>
          </p:cNvCxnSpPr>
          <p:nvPr/>
        </p:nvCxnSpPr>
        <p:spPr>
          <a:xfrm flipH="1" flipV="1">
            <a:off x="565525" y="1662675"/>
            <a:ext cx="7605485" cy="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125259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descr="Slido">
            <a:extLst>
              <a:ext uri="{FF2B5EF4-FFF2-40B4-BE49-F238E27FC236}">
                <a16:creationId xmlns:a16="http://schemas.microsoft.com/office/drawing/2014/main" id="{C8C8F253-7FF1-4B44-BE7D-F647E858E9DC}"/>
              </a:ext>
            </a:extLst>
          </p:cNvPr>
          <p:cNvPicPr>
            <a:picLocks/>
          </p:cNvPicPr>
          <p:nvPr>
            <p:custDataLst>
              <p:tags r:id="rId2"/>
            </p:custDataLst>
          </p:nvPr>
        </p:nvPicPr>
        <p:blipFill>
          <a:blip r:embed="rId8"/>
          <a:stretch>
            <a:fillRect/>
          </a:stretch>
        </p:blipFill>
        <p:spPr>
          <a:xfrm>
            <a:off x="2592070" y="508000"/>
            <a:ext cx="914400" cy="382594"/>
          </a:xfrm>
          <a:prstGeom prst="rect">
            <a:avLst/>
          </a:prstGeom>
        </p:spPr>
      </p:pic>
      <p:pic>
        <p:nvPicPr>
          <p:cNvPr id="5" name="Picture 4" descr="Question bubble">
            <a:extLst>
              <a:ext uri="{FF2B5EF4-FFF2-40B4-BE49-F238E27FC236}">
                <a16:creationId xmlns:a16="http://schemas.microsoft.com/office/drawing/2014/main" id="{A8579A66-2BE1-423B-945B-E8B246D7D458}"/>
              </a:ext>
            </a:extLst>
          </p:cNvPr>
          <p:cNvPicPr>
            <a:picLocks/>
          </p:cNvPicPr>
          <p:nvPr>
            <p:custDataLst>
              <p:tags r:id="rId3"/>
            </p:custDataLst>
          </p:nvPr>
        </p:nvPicPr>
        <p:blipFill>
          <a:blip r:embed="rId9"/>
          <a:stretch>
            <a:fillRect/>
          </a:stretch>
        </p:blipFill>
        <p:spPr>
          <a:xfrm>
            <a:off x="508000" y="1657350"/>
            <a:ext cx="1828800" cy="1828800"/>
          </a:xfrm>
          <a:prstGeom prst="rect">
            <a:avLst/>
          </a:prstGeom>
        </p:spPr>
      </p:pic>
      <p:sp>
        <p:nvSpPr>
          <p:cNvPr id="6" name="Rectangle 5">
            <a:extLst>
              <a:ext uri="{FF2B5EF4-FFF2-40B4-BE49-F238E27FC236}">
                <a16:creationId xmlns:a16="http://schemas.microsoft.com/office/drawing/2014/main" id="{75DD7BE7-0EA1-4E72-9BAB-4D55794239A7}"/>
              </a:ext>
            </a:extLst>
          </p:cNvPr>
          <p:cNvSpPr/>
          <p:nvPr>
            <p:custDataLst>
              <p:tags r:id="rId4"/>
            </p:custDataLst>
          </p:nvPr>
        </p:nvSpPr>
        <p:spPr>
          <a:xfrm>
            <a:off x="2590800" y="1928813"/>
            <a:ext cx="6045200" cy="1285875"/>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What do you hope to learn today?</a:t>
            </a:r>
          </a:p>
        </p:txBody>
      </p:sp>
      <p:sp>
        <p:nvSpPr>
          <p:cNvPr id="7" name="Rectangle 6">
            <a:extLst>
              <a:ext uri="{FF2B5EF4-FFF2-40B4-BE49-F238E27FC236}">
                <a16:creationId xmlns:a16="http://schemas.microsoft.com/office/drawing/2014/main" id="{10B46A6C-58AD-4E87-8035-8F2D47461BD0}"/>
              </a:ext>
            </a:extLst>
          </p:cNvPr>
          <p:cNvSpPr/>
          <p:nvPr>
            <p:custDataLst>
              <p:tags r:id="rId5"/>
            </p:custDataLst>
          </p:nvPr>
        </p:nvSpPr>
        <p:spPr>
          <a:xfrm>
            <a:off x="2590800" y="4381500"/>
            <a:ext cx="6299200" cy="382594"/>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516224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237"/>
        <p:cNvGrpSpPr/>
        <p:nvPr/>
      </p:nvGrpSpPr>
      <p:grpSpPr>
        <a:xfrm>
          <a:off x="0" y="0"/>
          <a:ext cx="0" cy="0"/>
          <a:chOff x="0" y="0"/>
          <a:chExt cx="0" cy="0"/>
        </a:xfrm>
      </p:grpSpPr>
      <p:sp>
        <p:nvSpPr>
          <p:cNvPr id="238" name="Google Shape;238;p19"/>
          <p:cNvSpPr txBox="1"/>
          <p:nvPr/>
        </p:nvSpPr>
        <p:spPr>
          <a:xfrm>
            <a:off x="562325" y="197475"/>
            <a:ext cx="3281730" cy="338524"/>
          </a:xfrm>
          <a:prstGeom prst="rect">
            <a:avLst/>
          </a:prstGeom>
          <a:noFill/>
          <a:ln>
            <a:noFill/>
          </a:ln>
        </p:spPr>
        <p:txBody>
          <a:bodyPr spcFirstLastPara="1" wrap="square" lIns="91425" tIns="91425" rIns="91425" bIns="91425" anchor="t" anchorCtr="0">
            <a:spAutoFit/>
          </a:bodyPr>
          <a:lstStyle/>
          <a:p>
            <a:pPr defTabSz="685800"/>
            <a:r>
              <a:rPr lang="en" sz="1000" b="1" kern="1200">
                <a:solidFill>
                  <a:srgbClr val="563B80"/>
                </a:solidFill>
                <a:latin typeface="Nunito"/>
                <a:sym typeface="Nunito"/>
              </a:rPr>
              <a:t>SWRC/ Sexual Harassment Service</a:t>
            </a:r>
            <a:endParaRPr lang="en-US"/>
          </a:p>
        </p:txBody>
      </p:sp>
      <p:sp>
        <p:nvSpPr>
          <p:cNvPr id="239" name="Google Shape;239;p19"/>
          <p:cNvSpPr txBox="1"/>
          <p:nvPr/>
        </p:nvSpPr>
        <p:spPr>
          <a:xfrm>
            <a:off x="557880" y="608572"/>
            <a:ext cx="4896488" cy="553968"/>
          </a:xfrm>
          <a:prstGeom prst="rect">
            <a:avLst/>
          </a:prstGeom>
          <a:noFill/>
          <a:ln>
            <a:noFill/>
          </a:ln>
        </p:spPr>
        <p:txBody>
          <a:bodyPr spcFirstLastPara="1" wrap="square" lIns="91425" tIns="91425" rIns="91425" bIns="91425" anchor="t" anchorCtr="0">
            <a:spAutoFit/>
          </a:bodyPr>
          <a:lstStyle/>
          <a:p>
            <a:pPr defTabSz="685800">
              <a:buClrTx/>
            </a:pPr>
            <a:r>
              <a:rPr lang="en" sz="2400" b="1" kern="1200">
                <a:solidFill>
                  <a:srgbClr val="563B80"/>
                </a:solidFill>
                <a:latin typeface="Nunito"/>
                <a:ea typeface="Nunito"/>
                <a:cs typeface="Nunito"/>
                <a:sym typeface="Nunito"/>
              </a:rPr>
              <a:t>Scottish Women’s R</a:t>
            </a:r>
            <a:r>
              <a:rPr lang="en-GB" sz="2400" b="1" kern="1200" err="1">
                <a:solidFill>
                  <a:srgbClr val="563B80"/>
                </a:solidFill>
                <a:latin typeface="Nunito"/>
                <a:ea typeface="Nunito"/>
                <a:cs typeface="Nunito"/>
                <a:sym typeface="Nunito"/>
              </a:rPr>
              <a:t>i</a:t>
            </a:r>
            <a:r>
              <a:rPr lang="en" sz="2400" b="1" kern="1200">
                <a:solidFill>
                  <a:srgbClr val="563B80"/>
                </a:solidFill>
                <a:latin typeface="Nunito"/>
                <a:ea typeface="Nunito"/>
                <a:cs typeface="Nunito"/>
                <a:sym typeface="Nunito"/>
              </a:rPr>
              <a:t>ghts Centre</a:t>
            </a:r>
            <a:endParaRPr sz="2400" b="1" kern="1200">
              <a:solidFill>
                <a:srgbClr val="563B80"/>
              </a:solidFill>
              <a:latin typeface="Nunito"/>
              <a:ea typeface="Nunito"/>
              <a:cs typeface="Nunito"/>
              <a:sym typeface="Nunito"/>
            </a:endParaRPr>
          </a:p>
        </p:txBody>
      </p:sp>
      <p:sp>
        <p:nvSpPr>
          <p:cNvPr id="241" name="Google Shape;241;p19"/>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2" name="Google Shape;242;p19"/>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3" name="Google Shape;243;p19"/>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4" name="Google Shape;244;p19"/>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5" name="Google Shape;245;p19"/>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6" name="Google Shape;246;p19"/>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7" name="Google Shape;247;p19"/>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8" name="Google Shape;248;p19"/>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9" name="Google Shape;249;p19"/>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50" name="Google Shape;250;p19"/>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51" name="Google Shape;251;p19"/>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52" name="Google Shape;252;p19"/>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cxnSp>
        <p:nvCxnSpPr>
          <p:cNvPr id="253" name="Google Shape;253;p19"/>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254" name="Google Shape;254;p19"/>
          <p:cNvSpPr txBox="1"/>
          <p:nvPr/>
        </p:nvSpPr>
        <p:spPr>
          <a:xfrm>
            <a:off x="6004194" y="4744719"/>
            <a:ext cx="2638357" cy="338524"/>
          </a:xfrm>
          <a:prstGeom prst="rect">
            <a:avLst/>
          </a:prstGeom>
          <a:noFill/>
          <a:ln>
            <a:noFill/>
          </a:ln>
        </p:spPr>
        <p:txBody>
          <a:bodyPr spcFirstLastPara="1" wrap="square" lIns="91425" tIns="91425" rIns="91425" bIns="91425" anchor="t" anchorCtr="0">
            <a:spAutoFit/>
          </a:bodyPr>
          <a:lstStyle/>
          <a:p>
            <a:pPr algn="r" defTabSz="685800">
              <a:buClrTx/>
            </a:pPr>
            <a:r>
              <a:rPr lang="en" sz="1000" b="1" kern="1200">
                <a:solidFill>
                  <a:srgbClr val="563B80"/>
                </a:solidFill>
                <a:latin typeface="Nunito"/>
                <a:ea typeface="Nunito"/>
                <a:cs typeface="Nunito"/>
                <a:sym typeface="Nunito"/>
              </a:rPr>
              <a:t>Scottish Women’s Rights Centre</a:t>
            </a:r>
            <a:endParaRPr sz="1000" b="1" kern="1200">
              <a:solidFill>
                <a:srgbClr val="563B80"/>
              </a:solidFill>
              <a:latin typeface="Nunito"/>
              <a:ea typeface="Nunito"/>
              <a:cs typeface="Nunito"/>
              <a:sym typeface="Nunito"/>
            </a:endParaRPr>
          </a:p>
        </p:txBody>
      </p:sp>
      <p:pic>
        <p:nvPicPr>
          <p:cNvPr id="256" name="Google Shape;256;p19" descr="Rape Crisis Scotland"/>
          <p:cNvPicPr preferRelativeResize="0"/>
          <p:nvPr/>
        </p:nvPicPr>
        <p:blipFill>
          <a:blip r:embed="rId3">
            <a:alphaModFix/>
          </a:blip>
          <a:stretch>
            <a:fillRect/>
          </a:stretch>
        </p:blipFill>
        <p:spPr>
          <a:xfrm>
            <a:off x="6795696" y="536775"/>
            <a:ext cx="620176" cy="791979"/>
          </a:xfrm>
          <a:prstGeom prst="rect">
            <a:avLst/>
          </a:prstGeom>
          <a:noFill/>
          <a:ln>
            <a:noFill/>
          </a:ln>
        </p:spPr>
      </p:pic>
      <p:cxnSp>
        <p:nvCxnSpPr>
          <p:cNvPr id="258" name="Google Shape;258;p19"/>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
        <p:nvSpPr>
          <p:cNvPr id="259" name="Google Shape;259;p19"/>
          <p:cNvSpPr txBox="1"/>
          <p:nvPr/>
        </p:nvSpPr>
        <p:spPr>
          <a:xfrm>
            <a:off x="561256" y="1240890"/>
            <a:ext cx="5801991" cy="4685868"/>
          </a:xfrm>
          <a:prstGeom prst="rect">
            <a:avLst/>
          </a:prstGeom>
          <a:noFill/>
          <a:ln>
            <a:noFill/>
          </a:ln>
        </p:spPr>
        <p:txBody>
          <a:bodyPr spcFirstLastPara="1" wrap="square" lIns="91425" tIns="91425" rIns="91425" bIns="91425" anchor="t" anchorCtr="0">
            <a:spAutoFit/>
          </a:bodyPr>
          <a:lstStyle/>
          <a:p>
            <a:pPr marL="285750" indent="-285750" defTabSz="685800">
              <a:buChar char="•"/>
            </a:pPr>
            <a:r>
              <a:rPr lang="en-GB" sz="1800" kern="1200">
                <a:solidFill>
                  <a:srgbClr val="563B80"/>
                </a:solidFill>
                <a:latin typeface="Nunito"/>
                <a:ea typeface="Open Sans"/>
                <a:cs typeface="Open Sans"/>
                <a:sym typeface="Open Sans"/>
              </a:rPr>
              <a:t>Collaboration between </a:t>
            </a:r>
            <a:r>
              <a:rPr lang="en-GB" sz="1800" kern="1200" err="1">
                <a:solidFill>
                  <a:srgbClr val="563B80"/>
                </a:solidFill>
                <a:latin typeface="Nunito"/>
                <a:ea typeface="Open Sans"/>
                <a:cs typeface="Open Sans"/>
                <a:sym typeface="Open Sans"/>
              </a:rPr>
              <a:t>JustRight</a:t>
            </a:r>
            <a:r>
              <a:rPr lang="en-GB" sz="1800" kern="1200">
                <a:solidFill>
                  <a:srgbClr val="563B80"/>
                </a:solidFill>
                <a:latin typeface="Nunito"/>
                <a:ea typeface="Open Sans"/>
                <a:cs typeface="Open Sans"/>
                <a:sym typeface="Open Sans"/>
              </a:rPr>
              <a:t> Scotland, Rape Crisis Scotland and the University of Strathclyde Law Clinic</a:t>
            </a:r>
            <a:endParaRPr lang="en-US" sz="1800" kern="1200">
              <a:latin typeface="Nunito"/>
              <a:ea typeface="Open Sans"/>
            </a:endParaRPr>
          </a:p>
          <a:p>
            <a:pPr marL="285750" indent="-285750" defTabSz="685800">
              <a:buFont typeface="Arial"/>
              <a:buChar char="•"/>
            </a:pPr>
            <a:endParaRPr lang="en-GB" sz="1800" kern="1200">
              <a:solidFill>
                <a:srgbClr val="563B80"/>
              </a:solidFill>
              <a:latin typeface="Nunito"/>
              <a:ea typeface="Open Sans"/>
              <a:cs typeface="Open Sans"/>
            </a:endParaRPr>
          </a:p>
          <a:p>
            <a:pPr marL="285750" indent="-285750" defTabSz="685800">
              <a:buFont typeface="Arial"/>
              <a:buChar char="•"/>
            </a:pPr>
            <a:r>
              <a:rPr lang="en-GB" sz="1800" kern="1200">
                <a:solidFill>
                  <a:srgbClr val="563B80"/>
                </a:solidFill>
                <a:latin typeface="Nunito"/>
                <a:ea typeface="Open Sans"/>
                <a:cs typeface="Open Sans"/>
              </a:rPr>
              <a:t>We provide free legal information, advice, representation and advocacy support to self-identifying women in Scotland affected by violence and abuse.</a:t>
            </a:r>
          </a:p>
          <a:p>
            <a:pPr marL="285750" indent="-285750" defTabSz="685800">
              <a:buFont typeface="Arial"/>
              <a:buChar char="•"/>
            </a:pPr>
            <a:endParaRPr lang="en-GB" sz="1800" kern="1200">
              <a:solidFill>
                <a:srgbClr val="563B80"/>
              </a:solidFill>
              <a:latin typeface="Nunito"/>
              <a:ea typeface="Open Sans"/>
              <a:cs typeface="Open Sans"/>
            </a:endParaRPr>
          </a:p>
          <a:p>
            <a:pPr marL="285750" indent="-285750" defTabSz="685800">
              <a:buFont typeface="Arial"/>
              <a:buChar char="•"/>
            </a:pPr>
            <a:r>
              <a:rPr lang="en-GB" sz="1800" kern="1200">
                <a:solidFill>
                  <a:srgbClr val="563B80"/>
                </a:solidFill>
                <a:latin typeface="Nunito"/>
                <a:ea typeface="Open Sans"/>
                <a:cs typeface="Open Sans"/>
              </a:rPr>
              <a:t>Funded by the Scottish Government (administered by SLAB) and the TIME'S UP UK Justice and Equality Fund (administered by ROSA).</a:t>
            </a:r>
          </a:p>
          <a:p>
            <a:pPr marL="285750" indent="-285750" defTabSz="685800">
              <a:buFont typeface="Arial,Sans-Serif"/>
              <a:buChar char="•"/>
            </a:pPr>
            <a:endParaRPr lang="en-GB" sz="1800" kern="1200">
              <a:ea typeface="Open Sans"/>
            </a:endParaRPr>
          </a:p>
          <a:p>
            <a:pPr marL="285750" indent="-285750" defTabSz="685800">
              <a:buFont typeface="Arial,Sans-Serif"/>
              <a:buChar char="•"/>
            </a:pPr>
            <a:endParaRPr lang="en-GB" sz="1800" kern="1200">
              <a:solidFill>
                <a:srgbClr val="563B80"/>
              </a:solidFill>
              <a:latin typeface="Open Sans"/>
              <a:ea typeface="Open Sans"/>
              <a:cs typeface="Open Sans"/>
            </a:endParaRPr>
          </a:p>
          <a:p>
            <a:pPr marL="285750" indent="-285750" defTabSz="685800">
              <a:buFont typeface="Arial,Sans-Serif"/>
              <a:buChar char="•"/>
            </a:pPr>
            <a:endParaRPr lang="en-GB" sz="1800" kern="1200">
              <a:ea typeface="Open Sans"/>
            </a:endParaRPr>
          </a:p>
          <a:p>
            <a:pPr defTabSz="685800">
              <a:lnSpc>
                <a:spcPct val="150000"/>
              </a:lnSpc>
              <a:buClrTx/>
            </a:pPr>
            <a:endParaRPr lang="en-GB" sz="1500" kern="1200">
              <a:solidFill>
                <a:srgbClr val="563B80"/>
              </a:solidFill>
              <a:latin typeface="Open Sans"/>
              <a:ea typeface="Open Sans"/>
              <a:cs typeface="Open Sans"/>
            </a:endParaRPr>
          </a:p>
        </p:txBody>
      </p:sp>
      <p:pic>
        <p:nvPicPr>
          <p:cNvPr id="24" name="Picture 23" descr="JustRight Scotland logo with a multicoloured X">
            <a:extLst>
              <a:ext uri="{FF2B5EF4-FFF2-40B4-BE49-F238E27FC236}">
                <a16:creationId xmlns:a16="http://schemas.microsoft.com/office/drawing/2014/main" id="{69FDB861-952B-45AF-9807-6C163A9307B2}"/>
              </a:ext>
            </a:extLst>
          </p:cNvPr>
          <p:cNvPicPr/>
          <p:nvPr/>
        </p:nvPicPr>
        <p:blipFill>
          <a:blip r:embed="rId4"/>
          <a:srcRect/>
          <a:stretch>
            <a:fillRect/>
          </a:stretch>
        </p:blipFill>
        <p:spPr bwMode="auto">
          <a:xfrm>
            <a:off x="6796731" y="1428419"/>
            <a:ext cx="1401638" cy="549438"/>
          </a:xfrm>
          <a:prstGeom prst="rect">
            <a:avLst/>
          </a:prstGeom>
          <a:noFill/>
          <a:ln>
            <a:noFill/>
          </a:ln>
        </p:spPr>
      </p:pic>
      <p:pic>
        <p:nvPicPr>
          <p:cNvPr id="3" name="Picture 2" descr="A set of scales with a red wobbling line">
            <a:extLst>
              <a:ext uri="{FF2B5EF4-FFF2-40B4-BE49-F238E27FC236}">
                <a16:creationId xmlns:a16="http://schemas.microsoft.com/office/drawing/2014/main" id="{B2A79572-4C15-46E6-A846-79C2F723C6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9091" y="533175"/>
            <a:ext cx="709838" cy="792454"/>
          </a:xfrm>
          <a:prstGeom prst="rect">
            <a:avLst/>
          </a:prstGeom>
        </p:spPr>
      </p:pic>
      <p:pic>
        <p:nvPicPr>
          <p:cNvPr id="5" name="Picture 4" descr="Scottish Women's Rights Centre, a woman holding a set of scales">
            <a:extLst>
              <a:ext uri="{FF2B5EF4-FFF2-40B4-BE49-F238E27FC236}">
                <a16:creationId xmlns:a16="http://schemas.microsoft.com/office/drawing/2014/main" id="{71290DA6-349D-4FE5-89E0-E84581B4F4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92744" y="2269264"/>
            <a:ext cx="1399145" cy="131577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9"/>
          <p:cNvSpPr txBox="1"/>
          <p:nvPr/>
        </p:nvSpPr>
        <p:spPr>
          <a:xfrm>
            <a:off x="562325" y="197475"/>
            <a:ext cx="2789806" cy="338524"/>
          </a:xfrm>
          <a:prstGeom prst="rect">
            <a:avLst/>
          </a:prstGeom>
          <a:noFill/>
          <a:ln>
            <a:noFill/>
          </a:ln>
        </p:spPr>
        <p:txBody>
          <a:bodyPr spcFirstLastPara="1" wrap="square" lIns="91425" tIns="91425" rIns="91425" bIns="91425" anchor="t" anchorCtr="0">
            <a:spAutoFit/>
          </a:bodyPr>
          <a:lstStyle/>
          <a:p>
            <a:pPr defTabSz="685800"/>
            <a:r>
              <a:rPr lang="en" sz="1000" b="1" kern="1200">
                <a:solidFill>
                  <a:srgbClr val="563B80"/>
                </a:solidFill>
                <a:latin typeface="Nunito"/>
                <a:sym typeface="Nunito"/>
              </a:rPr>
              <a:t>SWRC/ Sexual Harassment Service</a:t>
            </a:r>
            <a:endParaRPr lang="en-US"/>
          </a:p>
        </p:txBody>
      </p:sp>
      <p:sp>
        <p:nvSpPr>
          <p:cNvPr id="239" name="Google Shape;239;p19"/>
          <p:cNvSpPr txBox="1"/>
          <p:nvPr/>
        </p:nvSpPr>
        <p:spPr>
          <a:xfrm>
            <a:off x="564683" y="731036"/>
            <a:ext cx="4896488" cy="553968"/>
          </a:xfrm>
          <a:prstGeom prst="rect">
            <a:avLst/>
          </a:prstGeom>
          <a:noFill/>
          <a:ln>
            <a:noFill/>
          </a:ln>
        </p:spPr>
        <p:txBody>
          <a:bodyPr spcFirstLastPara="1" wrap="square" lIns="91425" tIns="91425" rIns="91425" bIns="91425" anchor="t" anchorCtr="0">
            <a:spAutoFit/>
          </a:bodyPr>
          <a:lstStyle/>
          <a:p>
            <a:pPr defTabSz="685800">
              <a:buClrTx/>
            </a:pPr>
            <a:r>
              <a:rPr lang="en" sz="2400" b="1" kern="1200">
                <a:solidFill>
                  <a:srgbClr val="563B80"/>
                </a:solidFill>
                <a:latin typeface="Nunito"/>
                <a:ea typeface="Nunito"/>
                <a:cs typeface="Nunito"/>
                <a:sym typeface="Nunito"/>
              </a:rPr>
              <a:t>Sexual Harassment Service</a:t>
            </a:r>
            <a:endParaRPr lang="en" sz="2400" b="1" kern="1200">
              <a:solidFill>
                <a:srgbClr val="563B80"/>
              </a:solidFill>
              <a:latin typeface="Nunito"/>
              <a:ea typeface="Nunito"/>
              <a:cs typeface="Nunito"/>
            </a:endParaRPr>
          </a:p>
        </p:txBody>
      </p:sp>
      <p:sp>
        <p:nvSpPr>
          <p:cNvPr id="241" name="Google Shape;241;p19"/>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2" name="Google Shape;242;p19"/>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3" name="Google Shape;243;p19"/>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4" name="Google Shape;244;p19"/>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5" name="Google Shape;245;p19"/>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6" name="Google Shape;246;p19"/>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7" name="Google Shape;247;p19"/>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8" name="Google Shape;248;p19"/>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49" name="Google Shape;249;p19"/>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50" name="Google Shape;250;p19"/>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51" name="Google Shape;251;p19"/>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sp>
        <p:nvSpPr>
          <p:cNvPr id="252" name="Google Shape;252;p19"/>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685800">
              <a:buClrTx/>
            </a:pPr>
            <a:endParaRPr sz="1800" kern="1200">
              <a:solidFill>
                <a:prstClr val="black"/>
              </a:solidFill>
              <a:latin typeface="Calibri" panose="020F0502020204030204"/>
              <a:ea typeface="+mn-ea"/>
              <a:cs typeface="+mn-cs"/>
            </a:endParaRPr>
          </a:p>
        </p:txBody>
      </p:sp>
      <p:cxnSp>
        <p:nvCxnSpPr>
          <p:cNvPr id="253" name="Google Shape;253;p19"/>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254" name="Google Shape;254;p19"/>
          <p:cNvSpPr txBox="1"/>
          <p:nvPr/>
        </p:nvSpPr>
        <p:spPr>
          <a:xfrm>
            <a:off x="6004194" y="4744719"/>
            <a:ext cx="2638357" cy="338524"/>
          </a:xfrm>
          <a:prstGeom prst="rect">
            <a:avLst/>
          </a:prstGeom>
          <a:noFill/>
          <a:ln>
            <a:noFill/>
          </a:ln>
        </p:spPr>
        <p:txBody>
          <a:bodyPr spcFirstLastPara="1" wrap="square" lIns="91425" tIns="91425" rIns="91425" bIns="91425" anchor="t" anchorCtr="0">
            <a:spAutoFit/>
          </a:bodyPr>
          <a:lstStyle/>
          <a:p>
            <a:pPr algn="r" defTabSz="685800">
              <a:buClrTx/>
            </a:pPr>
            <a:r>
              <a:rPr lang="en" sz="1000" b="1" kern="1200">
                <a:solidFill>
                  <a:srgbClr val="563B80"/>
                </a:solidFill>
                <a:latin typeface="Nunito"/>
                <a:ea typeface="Nunito"/>
                <a:cs typeface="Nunito"/>
                <a:sym typeface="Nunito"/>
              </a:rPr>
              <a:t>Scottish Women’s Rights Centre</a:t>
            </a:r>
            <a:endParaRPr sz="1000" b="1" kern="1200">
              <a:solidFill>
                <a:srgbClr val="563B80"/>
              </a:solidFill>
              <a:latin typeface="Nunito"/>
              <a:ea typeface="Nunito"/>
              <a:cs typeface="Nunito"/>
              <a:sym typeface="Nunito"/>
            </a:endParaRPr>
          </a:p>
        </p:txBody>
      </p:sp>
      <p:cxnSp>
        <p:nvCxnSpPr>
          <p:cNvPr id="258" name="Google Shape;258;p19"/>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
        <p:nvSpPr>
          <p:cNvPr id="259" name="Google Shape;259;p19"/>
          <p:cNvSpPr txBox="1"/>
          <p:nvPr/>
        </p:nvSpPr>
        <p:spPr>
          <a:xfrm>
            <a:off x="562276" y="1390569"/>
            <a:ext cx="5923435" cy="4870021"/>
          </a:xfrm>
          <a:prstGeom prst="rect">
            <a:avLst/>
          </a:prstGeom>
          <a:noFill/>
          <a:ln>
            <a:noFill/>
          </a:ln>
        </p:spPr>
        <p:txBody>
          <a:bodyPr spcFirstLastPara="1" wrap="square" lIns="91425" tIns="91425" rIns="91425" bIns="91425" anchor="t" anchorCtr="0">
            <a:spAutoFit/>
          </a:bodyPr>
          <a:lstStyle/>
          <a:p>
            <a:pPr marL="285750" indent="-285750" defTabSz="685800">
              <a:buChar char="•"/>
            </a:pPr>
            <a:r>
              <a:rPr lang="en-GB" sz="1800" kern="1200">
                <a:solidFill>
                  <a:srgbClr val="563B80"/>
                </a:solidFill>
                <a:latin typeface="Nunito"/>
                <a:ea typeface="Open Sans"/>
                <a:cs typeface="Open Sans"/>
                <a:sym typeface="Open Sans"/>
              </a:rPr>
              <a:t>Funded by the Justice and Equality Fund</a:t>
            </a:r>
            <a:endParaRPr lang="en-US" sz="1800" kern="1200">
              <a:latin typeface="Nunito"/>
              <a:ea typeface="Open Sans"/>
            </a:endParaRPr>
          </a:p>
          <a:p>
            <a:pPr marL="285750" indent="-285750" defTabSz="685800">
              <a:buChar char="•"/>
            </a:pPr>
            <a:endParaRPr lang="en-GB" sz="1800" kern="1200">
              <a:solidFill>
                <a:srgbClr val="563B80"/>
              </a:solidFill>
              <a:latin typeface="Open Sans"/>
              <a:ea typeface="Open Sans"/>
              <a:cs typeface="Open Sans"/>
            </a:endParaRPr>
          </a:p>
          <a:p>
            <a:pPr marL="285750" indent="-285750" defTabSz="685800">
              <a:buChar char="•"/>
            </a:pPr>
            <a:r>
              <a:rPr lang="en-GB" sz="1800" kern="1200">
                <a:solidFill>
                  <a:srgbClr val="563B80"/>
                </a:solidFill>
                <a:latin typeface="Nunito"/>
                <a:ea typeface="Open Sans"/>
                <a:cs typeface="Open Sans"/>
                <a:sym typeface="Open Sans"/>
              </a:rPr>
              <a:t>A private fund set up following #MeToo and TIME'S UP to bring an end to the culture of harassment, abuse, and impunity.</a:t>
            </a:r>
            <a:endParaRPr lang="en-US" sz="1800" kern="1200">
              <a:latin typeface="Nunito"/>
              <a:ea typeface="Open Sans"/>
            </a:endParaRPr>
          </a:p>
          <a:p>
            <a:pPr marL="285750" indent="-285750" defTabSz="685800">
              <a:buChar char="•"/>
            </a:pPr>
            <a:endParaRPr lang="en-GB" sz="1800" kern="1200">
              <a:solidFill>
                <a:srgbClr val="563B80"/>
              </a:solidFill>
              <a:latin typeface="Open Sans"/>
              <a:ea typeface="Open Sans"/>
              <a:cs typeface="Open Sans"/>
            </a:endParaRPr>
          </a:p>
          <a:p>
            <a:pPr marL="285750" indent="-285750" defTabSz="685800">
              <a:buChar char="•"/>
            </a:pPr>
            <a:r>
              <a:rPr lang="en-GB" sz="1800" kern="1200">
                <a:solidFill>
                  <a:srgbClr val="563B80"/>
                </a:solidFill>
                <a:latin typeface="Nunito"/>
                <a:ea typeface="Open Sans"/>
                <a:cs typeface="Open Sans"/>
                <a:sym typeface="Open Sans"/>
              </a:rPr>
              <a:t>Provide information, advice, and representation to women who have encountered sexual harassment:</a:t>
            </a:r>
            <a:endParaRPr lang="en-GB" sz="1800" kern="1200">
              <a:solidFill>
                <a:srgbClr val="563B80"/>
              </a:solidFill>
              <a:latin typeface="Nunito"/>
              <a:ea typeface="Open Sans"/>
              <a:cs typeface="Open Sans"/>
            </a:endParaRPr>
          </a:p>
          <a:p>
            <a:pPr marL="438150" indent="-285750" defTabSz="685800">
              <a:lnSpc>
                <a:spcPct val="114999"/>
              </a:lnSpc>
              <a:buFont typeface="Courier New,monospace"/>
              <a:buChar char="o"/>
            </a:pPr>
            <a:r>
              <a:rPr lang="en-GB" sz="1800" kern="1200">
                <a:solidFill>
                  <a:srgbClr val="563B80"/>
                </a:solidFill>
                <a:latin typeface="Nunito"/>
                <a:ea typeface="Open Sans"/>
                <a:cs typeface="Open Sans"/>
              </a:rPr>
              <a:t>At work</a:t>
            </a:r>
            <a:endParaRPr lang="en-GB" sz="1800">
              <a:latin typeface="Nunito"/>
              <a:ea typeface="Open Sans"/>
            </a:endParaRPr>
          </a:p>
          <a:p>
            <a:pPr marL="438150" indent="-285750" defTabSz="685800">
              <a:lnSpc>
                <a:spcPct val="114999"/>
              </a:lnSpc>
              <a:buFont typeface="Courier New,monospace"/>
              <a:buChar char="o"/>
            </a:pPr>
            <a:r>
              <a:rPr lang="en-GB" sz="1800" kern="1200">
                <a:solidFill>
                  <a:srgbClr val="563B80"/>
                </a:solidFill>
                <a:latin typeface="Nunito"/>
                <a:ea typeface="Open Sans"/>
                <a:cs typeface="Open Sans"/>
              </a:rPr>
              <a:t>Online</a:t>
            </a:r>
            <a:endParaRPr lang="en-GB" sz="1800">
              <a:latin typeface="Nunito"/>
              <a:ea typeface="Open Sans"/>
            </a:endParaRPr>
          </a:p>
          <a:p>
            <a:pPr marL="438150" indent="-285750" defTabSz="685800">
              <a:lnSpc>
                <a:spcPct val="114999"/>
              </a:lnSpc>
              <a:buFont typeface="Courier New,monospace"/>
              <a:buChar char="o"/>
            </a:pPr>
            <a:r>
              <a:rPr lang="en-GB" sz="1800" kern="1200">
                <a:solidFill>
                  <a:srgbClr val="563B80"/>
                </a:solidFill>
                <a:latin typeface="Nunito"/>
                <a:ea typeface="Open Sans"/>
                <a:cs typeface="Open Sans"/>
              </a:rPr>
              <a:t>In further and higher education</a:t>
            </a:r>
            <a:endParaRPr lang="en-GB" sz="1800">
              <a:latin typeface="Nunito"/>
              <a:ea typeface="Open Sans"/>
            </a:endParaRPr>
          </a:p>
          <a:p>
            <a:pPr marL="152400" defTabSz="685800">
              <a:lnSpc>
                <a:spcPct val="114999"/>
              </a:lnSpc>
            </a:pPr>
            <a:endParaRPr lang="en-GB"/>
          </a:p>
          <a:p>
            <a:pPr marL="457200" lvl="1" defTabSz="685800">
              <a:lnSpc>
                <a:spcPct val="90000"/>
              </a:lnSpc>
              <a:spcBef>
                <a:spcPts val="500"/>
              </a:spcBef>
            </a:pPr>
            <a:endParaRPr lang="en-GB" kern="1200">
              <a:solidFill>
                <a:schemeClr val="tx1"/>
              </a:solidFill>
              <a:ea typeface="Open Sans"/>
            </a:endParaRPr>
          </a:p>
          <a:p>
            <a:pPr defTabSz="685800"/>
            <a:endParaRPr lang="en-GB" kern="1200">
              <a:solidFill>
                <a:schemeClr val="tx1"/>
              </a:solidFill>
              <a:ea typeface="Open Sans"/>
            </a:endParaRPr>
          </a:p>
          <a:p>
            <a:pPr marL="285750" indent="-285750" defTabSz="685800">
              <a:buFont typeface="Arial,Sans-Serif"/>
              <a:buChar char="•"/>
            </a:pPr>
            <a:endParaRPr lang="en-GB" kern="1200">
              <a:solidFill>
                <a:srgbClr val="563B80"/>
              </a:solidFill>
              <a:latin typeface="Open Sans"/>
              <a:ea typeface="Open Sans"/>
              <a:cs typeface="Open Sans"/>
            </a:endParaRPr>
          </a:p>
          <a:p>
            <a:pPr marL="285750" indent="-285750" defTabSz="685800">
              <a:buFont typeface="Arial,Sans-Serif"/>
              <a:buChar char="•"/>
            </a:pPr>
            <a:endParaRPr lang="en-GB" sz="1500" kern="1200">
              <a:ea typeface="Open Sans"/>
            </a:endParaRPr>
          </a:p>
          <a:p>
            <a:pPr defTabSz="685800">
              <a:lnSpc>
                <a:spcPct val="150000"/>
              </a:lnSpc>
              <a:buClrTx/>
            </a:pPr>
            <a:endParaRPr lang="en-GB" sz="1500" kern="1200">
              <a:solidFill>
                <a:srgbClr val="563B80"/>
              </a:solidFill>
              <a:latin typeface="Open Sans"/>
              <a:ea typeface="Open Sans"/>
              <a:cs typeface="Open Sans"/>
            </a:endParaRPr>
          </a:p>
        </p:txBody>
      </p:sp>
      <p:pic>
        <p:nvPicPr>
          <p:cNvPr id="2" name="Picture 3" descr="Justice and Equality Fund managed by ROSA">
            <a:extLst>
              <a:ext uri="{FF2B5EF4-FFF2-40B4-BE49-F238E27FC236}">
                <a16:creationId xmlns:a16="http://schemas.microsoft.com/office/drawing/2014/main" id="{63CE9ED4-0F62-43FB-B5FC-DDE4CDEE89F2}"/>
              </a:ext>
            </a:extLst>
          </p:cNvPr>
          <p:cNvPicPr>
            <a:picLocks noChangeAspect="1"/>
          </p:cNvPicPr>
          <p:nvPr/>
        </p:nvPicPr>
        <p:blipFill>
          <a:blip r:embed="rId3"/>
          <a:stretch>
            <a:fillRect/>
          </a:stretch>
        </p:blipFill>
        <p:spPr>
          <a:xfrm>
            <a:off x="6481825" y="1438770"/>
            <a:ext cx="1934441" cy="2268682"/>
          </a:xfrm>
          <a:prstGeom prst="rect">
            <a:avLst/>
          </a:prstGeom>
        </p:spPr>
      </p:pic>
    </p:spTree>
    <p:extLst>
      <p:ext uri="{BB962C8B-B14F-4D97-AF65-F5344CB8AC3E}">
        <p14:creationId xmlns:p14="http://schemas.microsoft.com/office/powerpoint/2010/main" val="2634744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25"/>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5"/>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5"/>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5"/>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5"/>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5"/>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5"/>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5"/>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5"/>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5"/>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5"/>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6" name="Google Shape;376;p25"/>
          <p:cNvGrpSpPr/>
          <p:nvPr/>
        </p:nvGrpSpPr>
        <p:grpSpPr>
          <a:xfrm>
            <a:off x="562325" y="697075"/>
            <a:ext cx="4521900" cy="923403"/>
            <a:chOff x="562325" y="697075"/>
            <a:chExt cx="4521900" cy="923403"/>
          </a:xfrm>
        </p:grpSpPr>
        <p:sp>
          <p:nvSpPr>
            <p:cNvPr id="377" name="Google Shape;377;p25"/>
            <p:cNvSpPr txBox="1"/>
            <p:nvPr/>
          </p:nvSpPr>
          <p:spPr>
            <a:xfrm>
              <a:off x="562325" y="697075"/>
              <a:ext cx="4521900" cy="923299"/>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sym typeface="Nunito"/>
                </a:rPr>
                <a:t>SWRC Sexual Harassment Services</a:t>
              </a:r>
              <a:endParaRPr sz="2400" b="1">
                <a:solidFill>
                  <a:srgbClr val="563B80"/>
                </a:solidFill>
                <a:latin typeface="Nunito"/>
                <a:ea typeface="Nunito"/>
                <a:cs typeface="Nunito"/>
                <a:sym typeface="Nunito"/>
              </a:endParaRPr>
            </a:p>
          </p:txBody>
        </p:sp>
        <p:sp>
          <p:nvSpPr>
            <p:cNvPr id="378" name="Google Shape;378;p25"/>
            <p:cNvSpPr txBox="1"/>
            <p:nvPr/>
          </p:nvSpPr>
          <p:spPr>
            <a:xfrm>
              <a:off x="562325" y="1251176"/>
              <a:ext cx="45219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lang="en" sz="1200">
                <a:solidFill>
                  <a:srgbClr val="563B80"/>
                </a:solidFill>
                <a:latin typeface="Open Sans"/>
                <a:ea typeface="Open Sans"/>
                <a:cs typeface="Open Sans"/>
              </a:endParaRPr>
            </a:p>
          </p:txBody>
        </p:sp>
      </p:grpSp>
      <p:grpSp>
        <p:nvGrpSpPr>
          <p:cNvPr id="379" name="Google Shape;379;p25"/>
          <p:cNvGrpSpPr/>
          <p:nvPr/>
        </p:nvGrpSpPr>
        <p:grpSpPr>
          <a:xfrm>
            <a:off x="456200" y="2505600"/>
            <a:ext cx="2529600" cy="549489"/>
            <a:chOff x="456200" y="2505600"/>
            <a:chExt cx="2529600" cy="549489"/>
          </a:xfrm>
        </p:grpSpPr>
        <p:sp>
          <p:nvSpPr>
            <p:cNvPr id="380" name="Google Shape;380;p25"/>
            <p:cNvSpPr/>
            <p:nvPr/>
          </p:nvSpPr>
          <p:spPr>
            <a:xfrm>
              <a:off x="456200" y="2505600"/>
              <a:ext cx="2529600" cy="4761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5"/>
            <p:cNvSpPr txBox="1"/>
            <p:nvPr/>
          </p:nvSpPr>
          <p:spPr>
            <a:xfrm>
              <a:off x="586475" y="2649850"/>
              <a:ext cx="1830000" cy="405239"/>
            </a:xfrm>
            <a:prstGeom prst="rect">
              <a:avLst/>
            </a:prstGeom>
            <a:noFill/>
            <a:ln>
              <a:noFill/>
            </a:ln>
          </p:spPr>
          <p:txBody>
            <a:bodyPr spcFirstLastPara="1" wrap="square" lIns="0" tIns="0" rIns="0" bIns="0" anchor="t" anchorCtr="0">
              <a:spAutoFit/>
            </a:bodyPr>
            <a:lstStyle/>
            <a:p>
              <a:pPr>
                <a:spcAft>
                  <a:spcPts val="1000"/>
                </a:spcAft>
                <a:buSzPts val="1100"/>
              </a:pPr>
              <a:r>
                <a:rPr lang="en" sz="1800" b="1">
                  <a:solidFill>
                    <a:srgbClr val="563B80"/>
                  </a:solidFill>
                  <a:latin typeface="Nunito"/>
                  <a:ea typeface="Nunito"/>
                  <a:cs typeface="Nunito"/>
                  <a:sym typeface="Nunito"/>
                </a:rPr>
                <a:t>Legal Helpline</a:t>
              </a:r>
              <a:endParaRPr sz="1800">
                <a:solidFill>
                  <a:srgbClr val="563B80"/>
                </a:solidFill>
                <a:latin typeface="Nunito"/>
                <a:ea typeface="Nunito"/>
                <a:cs typeface="Nunito"/>
                <a:sym typeface="Nunito"/>
              </a:endParaRPr>
            </a:p>
          </p:txBody>
        </p:sp>
      </p:grpSp>
      <p:grpSp>
        <p:nvGrpSpPr>
          <p:cNvPr id="382" name="Google Shape;382;p25"/>
          <p:cNvGrpSpPr/>
          <p:nvPr/>
        </p:nvGrpSpPr>
        <p:grpSpPr>
          <a:xfrm>
            <a:off x="3360300" y="2505600"/>
            <a:ext cx="2423400" cy="549489"/>
            <a:chOff x="3360300" y="2505600"/>
            <a:chExt cx="2423400" cy="549489"/>
          </a:xfrm>
        </p:grpSpPr>
        <p:sp>
          <p:nvSpPr>
            <p:cNvPr id="383" name="Google Shape;383;p25"/>
            <p:cNvSpPr/>
            <p:nvPr/>
          </p:nvSpPr>
          <p:spPr>
            <a:xfrm>
              <a:off x="3360300" y="2505600"/>
              <a:ext cx="2423400" cy="4761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5"/>
            <p:cNvSpPr txBox="1"/>
            <p:nvPr/>
          </p:nvSpPr>
          <p:spPr>
            <a:xfrm>
              <a:off x="3454075" y="2649850"/>
              <a:ext cx="2098500" cy="405239"/>
            </a:xfrm>
            <a:prstGeom prst="rect">
              <a:avLst/>
            </a:prstGeom>
            <a:noFill/>
            <a:ln>
              <a:noFill/>
            </a:ln>
          </p:spPr>
          <p:txBody>
            <a:bodyPr spcFirstLastPara="1" wrap="square" lIns="0" tIns="0" rIns="0" bIns="0" anchor="t" anchorCtr="0">
              <a:spAutoFit/>
            </a:bodyPr>
            <a:lstStyle/>
            <a:p>
              <a:pPr>
                <a:spcAft>
                  <a:spcPts val="1000"/>
                </a:spcAft>
                <a:buSzPts val="1100"/>
              </a:pPr>
              <a:r>
                <a:rPr lang="en" sz="1800" b="1">
                  <a:solidFill>
                    <a:srgbClr val="563B80"/>
                  </a:solidFill>
                  <a:latin typeface="Nunito"/>
                  <a:ea typeface="Nunito"/>
                  <a:cs typeface="Nunito"/>
                  <a:sym typeface="Nunito"/>
                </a:rPr>
                <a:t>Legal Surgeries</a:t>
              </a:r>
              <a:endParaRPr lang="en-US" sz="1800">
                <a:solidFill>
                  <a:srgbClr val="563B80"/>
                </a:solidFill>
                <a:latin typeface="Nunito"/>
                <a:ea typeface="Nunito"/>
                <a:cs typeface="Nunito"/>
              </a:endParaRPr>
            </a:p>
          </p:txBody>
        </p:sp>
      </p:grpSp>
      <p:sp>
        <p:nvSpPr>
          <p:cNvPr id="389" name="Google Shape;389;p25"/>
          <p:cNvSpPr txBox="1"/>
          <p:nvPr/>
        </p:nvSpPr>
        <p:spPr>
          <a:xfrm>
            <a:off x="456200" y="3039800"/>
            <a:ext cx="2423400" cy="132340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solidFill>
                  <a:srgbClr val="E85E93"/>
                </a:solidFill>
                <a:latin typeface="Nunito"/>
                <a:ea typeface="Open Sans"/>
                <a:cs typeface="Open Sans"/>
                <a:sym typeface="Open Sans"/>
              </a:rPr>
              <a:t>08088 010 789</a:t>
            </a:r>
            <a:endParaRPr sz="1800" b="1">
              <a:solidFill>
                <a:srgbClr val="E85E93"/>
              </a:solidFill>
              <a:latin typeface="Nunito"/>
              <a:ea typeface="Open Sans"/>
              <a:cs typeface="Open Sans"/>
              <a:sym typeface="Open Sans"/>
            </a:endParaRPr>
          </a:p>
          <a:p>
            <a:pPr marL="0" lvl="0" indent="0" algn="l" rtl="0">
              <a:spcBef>
                <a:spcPts val="0"/>
              </a:spcBef>
              <a:spcAft>
                <a:spcPts val="0"/>
              </a:spcAft>
              <a:buNone/>
            </a:pPr>
            <a:endParaRPr sz="1200">
              <a:solidFill>
                <a:srgbClr val="563B80"/>
              </a:solidFill>
              <a:latin typeface="Open Sans"/>
              <a:ea typeface="Open Sans"/>
              <a:cs typeface="Open Sans"/>
              <a:sym typeface="Open Sans"/>
            </a:endParaRPr>
          </a:p>
          <a:p>
            <a:endParaRPr lang="en-GB" sz="1200">
              <a:solidFill>
                <a:srgbClr val="563B80"/>
              </a:solidFill>
              <a:latin typeface="Nunito"/>
              <a:ea typeface="Open Sans"/>
              <a:cs typeface="Open Sans"/>
            </a:endParaRPr>
          </a:p>
          <a:p>
            <a:r>
              <a:rPr lang="en" sz="1600">
                <a:solidFill>
                  <a:srgbClr val="563B80"/>
                </a:solidFill>
                <a:latin typeface="Nunito"/>
                <a:ea typeface="Open Sans"/>
                <a:cs typeface="Open Sans"/>
              </a:rPr>
              <a:t>Provide initial legal information and advice </a:t>
            </a:r>
          </a:p>
        </p:txBody>
      </p:sp>
      <p:sp>
        <p:nvSpPr>
          <p:cNvPr id="390" name="Google Shape;390;p25"/>
          <p:cNvSpPr txBox="1"/>
          <p:nvPr/>
        </p:nvSpPr>
        <p:spPr>
          <a:xfrm>
            <a:off x="3390750" y="3039800"/>
            <a:ext cx="2423400" cy="1785074"/>
          </a:xfrm>
          <a:prstGeom prst="rect">
            <a:avLst/>
          </a:prstGeom>
          <a:noFill/>
          <a:ln>
            <a:noFill/>
          </a:ln>
        </p:spPr>
        <p:txBody>
          <a:bodyPr spcFirstLastPara="1" wrap="square" lIns="91425" tIns="91425" rIns="91425" bIns="91425" anchor="t" anchorCtr="0">
            <a:spAutoFit/>
          </a:bodyPr>
          <a:lstStyle/>
          <a:p>
            <a:r>
              <a:rPr lang="en" sz="1800" b="1">
                <a:solidFill>
                  <a:srgbClr val="E85E93"/>
                </a:solidFill>
                <a:latin typeface="Nunito"/>
                <a:ea typeface="Open Sans"/>
                <a:cs typeface="Open Sans"/>
                <a:sym typeface="Open Sans"/>
                <a:hlinkClick r:id="rId3"/>
              </a:rPr>
              <a:t>Online Booking Form</a:t>
            </a:r>
            <a:endParaRPr lang="en" sz="1800" b="1">
              <a:solidFill>
                <a:srgbClr val="E85E93"/>
              </a:solidFill>
              <a:latin typeface="Nunito"/>
              <a:ea typeface="Open Sans"/>
              <a:cs typeface="Open Sans"/>
              <a:sym typeface="Open Sans"/>
            </a:endParaRPr>
          </a:p>
          <a:p>
            <a:endParaRPr lang="en" sz="2000" b="1">
              <a:solidFill>
                <a:srgbClr val="E85E93"/>
              </a:solidFill>
              <a:latin typeface="Open Sans"/>
              <a:ea typeface="Open Sans"/>
              <a:cs typeface="Open Sans"/>
            </a:endParaRPr>
          </a:p>
          <a:p>
            <a:r>
              <a:rPr lang="en" sz="1600">
                <a:solidFill>
                  <a:srgbClr val="563B80"/>
                </a:solidFill>
                <a:latin typeface="Nunito"/>
                <a:ea typeface="Open Sans"/>
                <a:cs typeface="Open Sans"/>
                <a:sym typeface="Open Sans"/>
              </a:rPr>
              <a:t>Free 1-hour legal advice appointments via Zoom or by phone</a:t>
            </a:r>
            <a:endParaRPr lang="en" sz="1600">
              <a:solidFill>
                <a:srgbClr val="563B80"/>
              </a:solidFill>
              <a:latin typeface="Nunito"/>
              <a:ea typeface="Open Sans"/>
              <a:cs typeface="Open Sans"/>
            </a:endParaRPr>
          </a:p>
        </p:txBody>
      </p:sp>
      <p:sp>
        <p:nvSpPr>
          <p:cNvPr id="391" name="Google Shape;391;p25"/>
          <p:cNvSpPr txBox="1"/>
          <p:nvPr/>
        </p:nvSpPr>
        <p:spPr>
          <a:xfrm>
            <a:off x="6158200" y="3039800"/>
            <a:ext cx="2423400" cy="1815851"/>
          </a:xfrm>
          <a:prstGeom prst="rect">
            <a:avLst/>
          </a:prstGeom>
          <a:noFill/>
          <a:ln>
            <a:noFill/>
          </a:ln>
        </p:spPr>
        <p:txBody>
          <a:bodyPr spcFirstLastPara="1" wrap="square" lIns="91425" tIns="91425" rIns="91425" bIns="91425" anchor="t" anchorCtr="0">
            <a:spAutoFit/>
          </a:bodyPr>
          <a:lstStyle/>
          <a:p>
            <a:r>
              <a:rPr lang="en" sz="1800" b="1">
                <a:solidFill>
                  <a:srgbClr val="E85E93"/>
                </a:solidFill>
                <a:latin typeface="Nunito"/>
                <a:ea typeface="Open Sans"/>
                <a:sym typeface="Open Sans"/>
                <a:hlinkClick r:id="rId4"/>
              </a:rPr>
              <a:t>Take-on</a:t>
            </a:r>
            <a:r>
              <a:rPr lang="en" sz="1800" b="1">
                <a:solidFill>
                  <a:srgbClr val="E85E93"/>
                </a:solidFill>
                <a:latin typeface="Nunito"/>
                <a:ea typeface="Open Sans"/>
                <a:sym typeface="Open Sans"/>
                <a:hlinkClick r:id="rId4">
                  <a:extLst>
                    <a:ext uri="{A12FA001-AC4F-418D-AE19-62706E023703}">
                      <ahyp:hlinkClr xmlns:ahyp="http://schemas.microsoft.com/office/drawing/2018/hyperlinkcolor" val="tx"/>
                    </a:ext>
                  </a:extLst>
                </a:hlinkClick>
              </a:rPr>
              <a:t> Form</a:t>
            </a:r>
            <a:endParaRPr lang="en" sz="1600">
              <a:latin typeface="Nunito"/>
              <a:ea typeface="Open Sans"/>
            </a:endParaRPr>
          </a:p>
          <a:p>
            <a:endParaRPr lang="en" sz="1200">
              <a:solidFill>
                <a:srgbClr val="563B80"/>
              </a:solidFill>
              <a:latin typeface="Nunito"/>
              <a:ea typeface="Open Sans"/>
              <a:cs typeface="Open Sans"/>
            </a:endParaRPr>
          </a:p>
          <a:p>
            <a:endParaRPr lang="en" sz="1200">
              <a:solidFill>
                <a:srgbClr val="563B80"/>
              </a:solidFill>
              <a:latin typeface="Nunito"/>
              <a:ea typeface="Open Sans"/>
              <a:cs typeface="Open Sans"/>
            </a:endParaRPr>
          </a:p>
          <a:p>
            <a:r>
              <a:rPr lang="en" sz="1600">
                <a:solidFill>
                  <a:srgbClr val="563B80"/>
                </a:solidFill>
                <a:latin typeface="Nunito"/>
                <a:ea typeface="Open Sans"/>
                <a:cs typeface="Open Sans"/>
                <a:sym typeface="Open Sans"/>
              </a:rPr>
              <a:t>Legal representation available in cases where women require a solicitor</a:t>
            </a:r>
            <a:endParaRPr lang="en" sz="1600">
              <a:solidFill>
                <a:srgbClr val="563B80"/>
              </a:solidFill>
              <a:latin typeface="Nunito"/>
              <a:ea typeface="Open Sans"/>
              <a:cs typeface="Open Sans"/>
            </a:endParaRPr>
          </a:p>
        </p:txBody>
      </p:sp>
      <p:sp>
        <p:nvSpPr>
          <p:cNvPr id="393" name="Google Shape;393;p25"/>
          <p:cNvSpPr/>
          <p:nvPr/>
        </p:nvSpPr>
        <p:spPr>
          <a:xfrm>
            <a:off x="6393846" y="1912406"/>
            <a:ext cx="529200" cy="529200"/>
          </a:xfrm>
          <a:prstGeom prst="ellipse">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4" name="Google Shape;394;p25" descr="Court outline"/>
          <p:cNvPicPr preferRelativeResize="0"/>
          <p:nvPr/>
        </p:nvPicPr>
        <p:blipFill rotWithShape="1">
          <a:blip r:embed="rId5">
            <a:extLst>
              <a:ext uri="{96DAC541-7B7A-43D3-8B79-37D633B846F1}">
                <asvg:svgBlip xmlns:asvg="http://schemas.microsoft.com/office/drawing/2016/SVG/main" r:embed="rId6"/>
              </a:ext>
            </a:extLst>
          </a:blip>
          <a:srcRect/>
          <a:stretch/>
        </p:blipFill>
        <p:spPr>
          <a:xfrm>
            <a:off x="6395624" y="1912490"/>
            <a:ext cx="525650" cy="525650"/>
          </a:xfrm>
          <a:prstGeom prst="rect">
            <a:avLst/>
          </a:prstGeom>
          <a:noFill/>
          <a:ln>
            <a:noFill/>
          </a:ln>
        </p:spPr>
      </p:pic>
      <p:sp>
        <p:nvSpPr>
          <p:cNvPr id="396" name="Google Shape;396;p25"/>
          <p:cNvSpPr/>
          <p:nvPr/>
        </p:nvSpPr>
        <p:spPr>
          <a:xfrm>
            <a:off x="3466406" y="1912407"/>
            <a:ext cx="529200" cy="529200"/>
          </a:xfrm>
          <a:prstGeom prst="ellipse">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7" name="Google Shape;397;p25" descr="Laptop outline"/>
          <p:cNvPicPr preferRelativeResize="0"/>
          <p:nvPr/>
        </p:nvPicPr>
        <p:blipFill rotWithShape="1">
          <a:blip r:embed="rId7">
            <a:extLst>
              <a:ext uri="{96DAC541-7B7A-43D3-8B79-37D633B846F1}">
                <asvg:svgBlip xmlns:asvg="http://schemas.microsoft.com/office/drawing/2016/SVG/main" r:embed="rId8"/>
              </a:ext>
            </a:extLst>
          </a:blip>
          <a:srcRect/>
          <a:stretch/>
        </p:blipFill>
        <p:spPr>
          <a:xfrm>
            <a:off x="3468184" y="1912488"/>
            <a:ext cx="525650" cy="525650"/>
          </a:xfrm>
          <a:prstGeom prst="rect">
            <a:avLst/>
          </a:prstGeom>
          <a:noFill/>
          <a:ln>
            <a:noFill/>
          </a:ln>
        </p:spPr>
      </p:pic>
      <p:sp>
        <p:nvSpPr>
          <p:cNvPr id="399" name="Google Shape;399;p25"/>
          <p:cNvSpPr/>
          <p:nvPr/>
        </p:nvSpPr>
        <p:spPr>
          <a:xfrm>
            <a:off x="486849" y="1912495"/>
            <a:ext cx="529200" cy="529200"/>
          </a:xfrm>
          <a:prstGeom prst="ellipse">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0" name="Google Shape;400;p25" descr="Phone and text message icon"/>
          <p:cNvPicPr preferRelativeResize="0"/>
          <p:nvPr/>
        </p:nvPicPr>
        <p:blipFill rotWithShape="1">
          <a:blip r:embed="rId9">
            <a:alphaModFix/>
          </a:blip>
          <a:srcRect/>
          <a:stretch/>
        </p:blipFill>
        <p:spPr>
          <a:xfrm>
            <a:off x="488624" y="1912491"/>
            <a:ext cx="525650" cy="525650"/>
          </a:xfrm>
          <a:prstGeom prst="rect">
            <a:avLst/>
          </a:prstGeom>
          <a:noFill/>
          <a:ln>
            <a:noFill/>
          </a:ln>
        </p:spPr>
      </p:pic>
      <p:sp>
        <p:nvSpPr>
          <p:cNvPr id="401" name="Google Shape;401;p25"/>
          <p:cNvSpPr txBox="1"/>
          <p:nvPr/>
        </p:nvSpPr>
        <p:spPr>
          <a:xfrm>
            <a:off x="562325" y="197475"/>
            <a:ext cx="3050236"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SWRC/ Sexual Harassment Service</a:t>
            </a:r>
            <a:endParaRPr lang="en-US"/>
          </a:p>
        </p:txBody>
      </p:sp>
      <p:cxnSp>
        <p:nvCxnSpPr>
          <p:cNvPr id="402" name="Google Shape;402;p25"/>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403" name="Google Shape;403;p25"/>
          <p:cNvSpPr txBox="1"/>
          <p:nvPr/>
        </p:nvSpPr>
        <p:spPr>
          <a:xfrm>
            <a:off x="5814150" y="4744719"/>
            <a:ext cx="28284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404" name="Google Shape;404;p25"/>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
        <p:nvSpPr>
          <p:cNvPr id="8" name="TextBox 7">
            <a:extLst>
              <a:ext uri="{FF2B5EF4-FFF2-40B4-BE49-F238E27FC236}">
                <a16:creationId xmlns:a16="http://schemas.microsoft.com/office/drawing/2014/main" id="{4E2D3844-A4CF-4926-B30F-EC9036F0D981}"/>
              </a:ext>
            </a:extLst>
          </p:cNvPr>
          <p:cNvSpPr txBox="1"/>
          <p:nvPr/>
        </p:nvSpPr>
        <p:spPr>
          <a:xfrm>
            <a:off x="3157268" y="2300018"/>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grpSp>
        <p:nvGrpSpPr>
          <p:cNvPr id="53" name="Google Shape;382;p25">
            <a:extLst>
              <a:ext uri="{FF2B5EF4-FFF2-40B4-BE49-F238E27FC236}">
                <a16:creationId xmlns:a16="http://schemas.microsoft.com/office/drawing/2014/main" id="{A085BBF8-D790-47A5-BB3E-3E881E596756}"/>
              </a:ext>
            </a:extLst>
          </p:cNvPr>
          <p:cNvGrpSpPr/>
          <p:nvPr/>
        </p:nvGrpSpPr>
        <p:grpSpPr>
          <a:xfrm>
            <a:off x="6155454" y="2505599"/>
            <a:ext cx="2423400" cy="549489"/>
            <a:chOff x="3360300" y="2505600"/>
            <a:chExt cx="2423400" cy="549489"/>
          </a:xfrm>
        </p:grpSpPr>
        <p:sp>
          <p:nvSpPr>
            <p:cNvPr id="54" name="Google Shape;383;p25">
              <a:extLst>
                <a:ext uri="{FF2B5EF4-FFF2-40B4-BE49-F238E27FC236}">
                  <a16:creationId xmlns:a16="http://schemas.microsoft.com/office/drawing/2014/main" id="{037EDBB8-49EB-45B9-BF59-432B0794401D}"/>
                </a:ext>
              </a:extLst>
            </p:cNvPr>
            <p:cNvSpPr/>
            <p:nvPr/>
          </p:nvSpPr>
          <p:spPr>
            <a:xfrm>
              <a:off x="3360300" y="2505600"/>
              <a:ext cx="2423400" cy="4761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84;p25">
              <a:extLst>
                <a:ext uri="{FF2B5EF4-FFF2-40B4-BE49-F238E27FC236}">
                  <a16:creationId xmlns:a16="http://schemas.microsoft.com/office/drawing/2014/main" id="{2B542194-3B52-4A08-BD5F-73D474FDD418}"/>
                </a:ext>
              </a:extLst>
            </p:cNvPr>
            <p:cNvSpPr txBox="1"/>
            <p:nvPr/>
          </p:nvSpPr>
          <p:spPr>
            <a:xfrm>
              <a:off x="3454075" y="2649850"/>
              <a:ext cx="2327100" cy="405239"/>
            </a:xfrm>
            <a:prstGeom prst="rect">
              <a:avLst/>
            </a:prstGeom>
            <a:noFill/>
            <a:ln>
              <a:noFill/>
            </a:ln>
          </p:spPr>
          <p:txBody>
            <a:bodyPr spcFirstLastPara="1" wrap="square" lIns="0" tIns="0" rIns="0" bIns="0" anchor="t" anchorCtr="0">
              <a:spAutoFit/>
            </a:bodyPr>
            <a:lstStyle/>
            <a:p>
              <a:pPr>
                <a:spcAft>
                  <a:spcPts val="1000"/>
                </a:spcAft>
                <a:buSzPts val="1100"/>
              </a:pPr>
              <a:r>
                <a:rPr lang="en" sz="1800" b="1">
                  <a:solidFill>
                    <a:srgbClr val="563B80"/>
                  </a:solidFill>
                  <a:latin typeface="Nunito"/>
                  <a:ea typeface="Nunito"/>
                  <a:cs typeface="Nunito"/>
                  <a:sym typeface="Nunito"/>
                </a:rPr>
                <a:t>Legal Representation</a:t>
              </a:r>
              <a:endParaRPr lang="en-US" sz="1800">
                <a:solidFill>
                  <a:srgbClr val="563B80"/>
                </a:solidFill>
                <a:latin typeface="Nunito"/>
                <a:ea typeface="Nunito"/>
                <a:cs typeface="Nunito"/>
              </a:endParaRPr>
            </a:p>
          </p:txBody>
        </p:sp>
      </p:grpSp>
    </p:spTree>
    <p:extLst>
      <p:ext uri="{BB962C8B-B14F-4D97-AF65-F5344CB8AC3E}">
        <p14:creationId xmlns:p14="http://schemas.microsoft.com/office/powerpoint/2010/main" val="3619532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sym typeface="Nunito"/>
              </a:rPr>
              <a:t>Employer duties</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381128"/>
            <a:ext cx="7494748" cy="3946178"/>
          </a:xfrm>
          <a:prstGeom prst="rect">
            <a:avLst/>
          </a:prstGeom>
          <a:noFill/>
          <a:ln>
            <a:noFill/>
          </a:ln>
        </p:spPr>
        <p:txBody>
          <a:bodyPr spcFirstLastPara="1" wrap="square" lIns="91425" tIns="91425" rIns="91425" bIns="91425" anchor="t" anchorCtr="0">
            <a:spAutoFit/>
          </a:bodyPr>
          <a:lstStyle/>
          <a:p>
            <a:r>
              <a:rPr lang="en-GB" sz="1800">
                <a:solidFill>
                  <a:srgbClr val="563B80"/>
                </a:solidFill>
                <a:latin typeface="Open Sans"/>
                <a:ea typeface="Open Sans"/>
                <a:cs typeface="Open Sans"/>
              </a:rPr>
              <a:t>Two of the key duties are:</a:t>
            </a:r>
            <a:endParaRPr lang="en-US"/>
          </a:p>
          <a:p>
            <a:pPr marL="171450" indent="-171450">
              <a:buChar char="•"/>
            </a:pPr>
            <a:endParaRPr lang="en-GB" sz="1800">
              <a:solidFill>
                <a:srgbClr val="563B80"/>
              </a:solidFill>
              <a:latin typeface="Open Sans"/>
              <a:ea typeface="Open Sans"/>
              <a:cs typeface="Open Sans"/>
            </a:endParaRPr>
          </a:p>
          <a:p>
            <a:pPr marL="171450" indent="-171450">
              <a:buChar char="•"/>
            </a:pPr>
            <a:r>
              <a:rPr lang="en-GB" sz="1800">
                <a:solidFill>
                  <a:srgbClr val="563B80"/>
                </a:solidFill>
                <a:latin typeface="Open Sans"/>
                <a:ea typeface="Open Sans"/>
                <a:cs typeface="Open Sans"/>
              </a:rPr>
              <a:t>Employers must protect the health, safety and welfare of their workers</a:t>
            </a:r>
            <a:endParaRPr lang="en-US" sz="1800"/>
          </a:p>
          <a:p>
            <a:pPr marL="171450" lvl="6" indent="-171450">
              <a:buChar char="•"/>
            </a:pPr>
            <a:endParaRPr lang="en-GB" sz="1800">
              <a:solidFill>
                <a:srgbClr val="563B80"/>
              </a:solidFill>
              <a:latin typeface="Open Sans"/>
              <a:ea typeface="Open Sans"/>
              <a:cs typeface="Open Sans"/>
            </a:endParaRPr>
          </a:p>
          <a:p>
            <a:pPr marL="438150" indent="-285750">
              <a:lnSpc>
                <a:spcPct val="114999"/>
              </a:lnSpc>
              <a:buFont typeface="Courier New"/>
              <a:buChar char="o"/>
            </a:pPr>
            <a:r>
              <a:rPr lang="en-GB" sz="1800" b="1" i="1">
                <a:solidFill>
                  <a:srgbClr val="563B80"/>
                </a:solidFill>
                <a:latin typeface="Open Sans"/>
                <a:ea typeface="Open Sans"/>
                <a:cs typeface="Open Sans"/>
              </a:rPr>
              <a:t>Health and Safety at Work etc. Act 1974</a:t>
            </a:r>
          </a:p>
          <a:p>
            <a:pPr marL="438150" indent="-285750">
              <a:lnSpc>
                <a:spcPct val="114999"/>
              </a:lnSpc>
              <a:buFont typeface="Courier New"/>
              <a:buChar char="o"/>
            </a:pPr>
            <a:endParaRPr lang="en-GB" sz="1800" i="1">
              <a:solidFill>
                <a:srgbClr val="563B80"/>
              </a:solidFill>
              <a:latin typeface="Open Sans"/>
              <a:ea typeface="Open Sans"/>
              <a:cs typeface="Open Sans"/>
            </a:endParaRPr>
          </a:p>
          <a:p>
            <a:pPr marL="171450" indent="-171450">
              <a:buChar char="•"/>
            </a:pPr>
            <a:r>
              <a:rPr lang="en-GB" sz="1800">
                <a:solidFill>
                  <a:srgbClr val="563B80"/>
                </a:solidFill>
                <a:latin typeface="Open Sans"/>
                <a:ea typeface="Open Sans"/>
                <a:cs typeface="Open Sans"/>
              </a:rPr>
              <a:t>Employers must not discriminate against, harass or victimise their workers</a:t>
            </a:r>
          </a:p>
          <a:p>
            <a:pPr marL="171450" indent="-171450">
              <a:buFont typeface="Arial"/>
              <a:buChar char="•"/>
            </a:pPr>
            <a:endParaRPr lang="en-GB" sz="1800">
              <a:solidFill>
                <a:srgbClr val="563B80"/>
              </a:solidFill>
              <a:latin typeface="Open Sans"/>
              <a:ea typeface="Open Sans"/>
              <a:cs typeface="Open Sans"/>
            </a:endParaRPr>
          </a:p>
          <a:p>
            <a:pPr marL="438150" indent="-285750">
              <a:lnSpc>
                <a:spcPct val="114999"/>
              </a:lnSpc>
              <a:buFont typeface="Courier New"/>
              <a:buChar char="o"/>
            </a:pPr>
            <a:r>
              <a:rPr lang="en-GB" sz="1800" b="1" i="1">
                <a:solidFill>
                  <a:srgbClr val="563B80"/>
                </a:solidFill>
                <a:latin typeface="Open Sans"/>
                <a:ea typeface="Open Sans"/>
                <a:cs typeface="Open Sans"/>
              </a:rPr>
              <a:t>Equality Act 2010 </a:t>
            </a:r>
            <a:endParaRPr lang="en-GB" sz="1800">
              <a:solidFill>
                <a:srgbClr val="563B80"/>
              </a:solidFill>
              <a:latin typeface="Open Sans"/>
              <a:ea typeface="Open Sans"/>
              <a:cs typeface="Open Sans"/>
            </a:endParaRPr>
          </a:p>
          <a:p>
            <a:pPr marL="171450" indent="-171450">
              <a:buChar char="•"/>
            </a:pPr>
            <a:endParaRPr lang="en-GB" sz="1800">
              <a:solidFill>
                <a:srgbClr val="563B80"/>
              </a:solidFill>
              <a:latin typeface="Open Sans"/>
              <a:ea typeface="Open Sans"/>
              <a:cs typeface="Open Sans"/>
            </a:endParaRPr>
          </a:p>
          <a:p>
            <a:pPr marL="171450" indent="-171450">
              <a:spcBef>
                <a:spcPts val="1000"/>
              </a:spcBef>
              <a:buChar char="•"/>
            </a:pPr>
            <a:endParaRPr lang="en-GB" sz="1200" i="1">
              <a:ea typeface="Open Sans"/>
            </a:endParaRPr>
          </a:p>
        </p:txBody>
      </p:sp>
      <p:sp>
        <p:nvSpPr>
          <p:cNvPr id="300" name="Google Shape;300;p22"/>
          <p:cNvSpPr txBox="1"/>
          <p:nvPr/>
        </p:nvSpPr>
        <p:spPr>
          <a:xfrm>
            <a:off x="562325" y="197475"/>
            <a:ext cx="2940807"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Sexual harassment and employment law</a:t>
            </a:r>
            <a:endParaRPr lang="en-US"/>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647675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7026975" cy="923299"/>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sym typeface="Nunito"/>
              </a:rPr>
              <a:t>Section 26 - Equality Act 2010:</a:t>
            </a:r>
            <a:endParaRPr lang="en-US" sz="2400" b="1">
              <a:solidFill>
                <a:srgbClr val="563B80"/>
              </a:solidFill>
              <a:latin typeface="Nunito"/>
              <a:ea typeface="Nunito"/>
              <a:cs typeface="Nunito"/>
              <a:sym typeface="Nunito"/>
            </a:endParaRPr>
          </a:p>
          <a:p>
            <a:r>
              <a:rPr lang="en" sz="2400" b="1">
                <a:solidFill>
                  <a:srgbClr val="563B80"/>
                </a:solidFill>
                <a:latin typeface="Nunito"/>
                <a:ea typeface="Nunito"/>
                <a:cs typeface="Nunito"/>
                <a:sym typeface="Nunito"/>
              </a:rPr>
              <a:t>What is harassment?</a:t>
            </a:r>
            <a:endParaRPr lang="en-GB" sz="2400" b="1">
              <a:solidFill>
                <a:srgbClr val="563B80"/>
              </a:solidFill>
              <a:latin typeface="Nunito"/>
              <a:ea typeface="Nunito"/>
              <a:cs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622651"/>
            <a:ext cx="7647148" cy="2659159"/>
          </a:xfrm>
          <a:prstGeom prst="rect">
            <a:avLst/>
          </a:prstGeom>
          <a:noFill/>
          <a:ln>
            <a:noFill/>
          </a:ln>
        </p:spPr>
        <p:txBody>
          <a:bodyPr spcFirstLastPara="1" wrap="square" lIns="91425" tIns="91425" rIns="91425" bIns="91425" anchor="t" anchorCtr="0">
            <a:spAutoFit/>
          </a:bodyPr>
          <a:lstStyle/>
          <a:p>
            <a:r>
              <a:rPr lang="en-GB" sz="1600">
                <a:solidFill>
                  <a:srgbClr val="563B80"/>
                </a:solidFill>
                <a:latin typeface="Nunito"/>
                <a:ea typeface="Open Sans"/>
                <a:cs typeface="Open Sans"/>
                <a:sym typeface="Open Sans"/>
              </a:rPr>
              <a:t>Section 26 of the </a:t>
            </a:r>
            <a:r>
              <a:rPr lang="en-GB" sz="1600" i="1">
                <a:solidFill>
                  <a:srgbClr val="563B80"/>
                </a:solidFill>
                <a:latin typeface="Nunito"/>
                <a:ea typeface="Open Sans"/>
                <a:cs typeface="Open Sans"/>
                <a:sym typeface="Open Sans"/>
              </a:rPr>
              <a:t>Equality Act 2010</a:t>
            </a:r>
            <a:r>
              <a:rPr lang="en-GB" sz="1600">
                <a:solidFill>
                  <a:srgbClr val="563B80"/>
                </a:solidFill>
                <a:latin typeface="Nunito"/>
                <a:ea typeface="Open Sans"/>
                <a:cs typeface="Open Sans"/>
                <a:sym typeface="Open Sans"/>
              </a:rPr>
              <a:t>  prohibits three types of harassment : </a:t>
            </a:r>
            <a:endParaRPr lang="en-GB" sz="1600">
              <a:solidFill>
                <a:srgbClr val="563B80"/>
              </a:solidFill>
              <a:latin typeface="Nunito"/>
              <a:ea typeface="Open Sans"/>
              <a:cs typeface="Open Sans"/>
            </a:endParaRPr>
          </a:p>
          <a:p>
            <a:pPr marL="0" lvl="0" indent="0" algn="l" rtl="0">
              <a:spcBef>
                <a:spcPts val="0"/>
              </a:spcBef>
              <a:spcAft>
                <a:spcPts val="0"/>
              </a:spcAft>
              <a:buNone/>
            </a:pPr>
            <a:endParaRPr lang="en-GB" sz="1600">
              <a:solidFill>
                <a:srgbClr val="563B80"/>
              </a:solidFill>
              <a:latin typeface="Nunito"/>
              <a:ea typeface="Open Sans"/>
              <a:cs typeface="Open Sans"/>
            </a:endParaRPr>
          </a:p>
          <a:p>
            <a:pPr marL="381000" lvl="0" indent="-228600" algn="l" rtl="0">
              <a:lnSpc>
                <a:spcPct val="115000"/>
              </a:lnSpc>
              <a:spcBef>
                <a:spcPts val="0"/>
              </a:spcBef>
              <a:spcAft>
                <a:spcPts val="0"/>
              </a:spcAft>
              <a:buClr>
                <a:srgbClr val="563B80"/>
              </a:buClr>
              <a:buSzPts val="1200"/>
              <a:buAutoNum type="arabicPeriod"/>
            </a:pPr>
            <a:r>
              <a:rPr lang="en-GB" sz="1600" b="1">
                <a:solidFill>
                  <a:srgbClr val="563B80"/>
                </a:solidFill>
                <a:latin typeface="Nunito"/>
                <a:ea typeface="Open Sans"/>
                <a:cs typeface="Open Sans"/>
                <a:sym typeface="Open Sans"/>
              </a:rPr>
              <a:t>Harassment related to a relevant protected characteristic</a:t>
            </a:r>
            <a:r>
              <a:rPr lang="en-GB" sz="1600">
                <a:solidFill>
                  <a:srgbClr val="563B80"/>
                </a:solidFill>
                <a:latin typeface="Nunito"/>
                <a:ea typeface="Open Sans"/>
                <a:cs typeface="Open Sans"/>
                <a:sym typeface="Open Sans"/>
              </a:rPr>
              <a:t> (age; disability; gender reassignment; race; religion or belief; sex; or sexual orientation);</a:t>
            </a:r>
            <a:endParaRPr lang="en-GB" sz="1600">
              <a:solidFill>
                <a:srgbClr val="563B80"/>
              </a:solidFill>
              <a:latin typeface="Nunito"/>
              <a:ea typeface="Open Sans"/>
              <a:cs typeface="Open Sans"/>
            </a:endParaRPr>
          </a:p>
          <a:p>
            <a:pPr marL="381000" lvl="0" indent="-228600" algn="l" rtl="0">
              <a:lnSpc>
                <a:spcPct val="115000"/>
              </a:lnSpc>
              <a:spcBef>
                <a:spcPts val="0"/>
              </a:spcBef>
              <a:spcAft>
                <a:spcPts val="0"/>
              </a:spcAft>
              <a:buClr>
                <a:srgbClr val="563B80"/>
              </a:buClr>
              <a:buSzPts val="1200"/>
              <a:buAutoNum type="arabicPeriod"/>
            </a:pPr>
            <a:endParaRPr lang="en-GB" sz="1600">
              <a:solidFill>
                <a:srgbClr val="563B80"/>
              </a:solidFill>
              <a:latin typeface="Nunito"/>
              <a:ea typeface="Open Sans"/>
              <a:cs typeface="Open Sans"/>
            </a:endParaRPr>
          </a:p>
          <a:p>
            <a:pPr marL="381000" lvl="0" indent="-228600" algn="l" rtl="0">
              <a:lnSpc>
                <a:spcPct val="115000"/>
              </a:lnSpc>
              <a:spcBef>
                <a:spcPts val="0"/>
              </a:spcBef>
              <a:spcAft>
                <a:spcPts val="0"/>
              </a:spcAft>
              <a:buClr>
                <a:srgbClr val="563B80"/>
              </a:buClr>
              <a:buSzPts val="1200"/>
              <a:buAutoNum type="arabicPeriod"/>
            </a:pPr>
            <a:r>
              <a:rPr lang="en-GB" sz="1600" b="1">
                <a:solidFill>
                  <a:srgbClr val="563B80"/>
                </a:solidFill>
                <a:latin typeface="Nunito"/>
                <a:ea typeface="Open Sans"/>
                <a:cs typeface="Open Sans"/>
                <a:sym typeface="Open Sans"/>
              </a:rPr>
              <a:t>Sexual harassment</a:t>
            </a:r>
            <a:r>
              <a:rPr lang="en-GB" sz="1600">
                <a:solidFill>
                  <a:srgbClr val="563B80"/>
                </a:solidFill>
                <a:latin typeface="Nunito"/>
                <a:ea typeface="Open Sans"/>
                <a:cs typeface="Open Sans"/>
                <a:sym typeface="Open Sans"/>
              </a:rPr>
              <a:t>;</a:t>
            </a:r>
            <a:endParaRPr lang="en-GB" sz="1600">
              <a:solidFill>
                <a:srgbClr val="563B80"/>
              </a:solidFill>
              <a:latin typeface="Nunito"/>
              <a:ea typeface="Open Sans"/>
              <a:cs typeface="Open Sans"/>
            </a:endParaRPr>
          </a:p>
          <a:p>
            <a:pPr marL="381000" lvl="0" indent="-228600" algn="l" rtl="0">
              <a:lnSpc>
                <a:spcPct val="115000"/>
              </a:lnSpc>
              <a:spcBef>
                <a:spcPts val="0"/>
              </a:spcBef>
              <a:spcAft>
                <a:spcPts val="0"/>
              </a:spcAft>
              <a:buClr>
                <a:srgbClr val="563B80"/>
              </a:buClr>
              <a:buSzPts val="1200"/>
              <a:buAutoNum type="arabicPeriod"/>
            </a:pPr>
            <a:endParaRPr lang="en-GB" sz="1600">
              <a:solidFill>
                <a:srgbClr val="563B80"/>
              </a:solidFill>
              <a:latin typeface="Nunito"/>
              <a:ea typeface="Open Sans"/>
              <a:cs typeface="Open Sans"/>
            </a:endParaRPr>
          </a:p>
          <a:p>
            <a:pPr marL="381000" indent="-228600">
              <a:lnSpc>
                <a:spcPct val="115000"/>
              </a:lnSpc>
              <a:buClr>
                <a:srgbClr val="563B80"/>
              </a:buClr>
              <a:buSzPts val="1200"/>
              <a:buAutoNum type="arabicPeriod"/>
            </a:pPr>
            <a:r>
              <a:rPr lang="en-GB" sz="1600" b="1">
                <a:solidFill>
                  <a:srgbClr val="563B80"/>
                </a:solidFill>
                <a:latin typeface="Nunito"/>
                <a:ea typeface="Open Sans"/>
                <a:cs typeface="Open Sans"/>
                <a:sym typeface="Open Sans"/>
              </a:rPr>
              <a:t>Less favourable treatment</a:t>
            </a:r>
            <a:r>
              <a:rPr lang="en-GB" sz="1600">
                <a:solidFill>
                  <a:srgbClr val="563B80"/>
                </a:solidFill>
                <a:latin typeface="Nunito"/>
                <a:ea typeface="Open Sans"/>
                <a:cs typeface="Open Sans"/>
                <a:sym typeface="Open Sans"/>
              </a:rPr>
              <a:t> of a person because they submit to, or reject, sexual harassment or harassment related to sex or gender reassignment. </a:t>
            </a:r>
            <a:endParaRPr lang="en-GB" sz="1600">
              <a:solidFill>
                <a:srgbClr val="563B80"/>
              </a:solidFill>
              <a:latin typeface="Nunito"/>
              <a:ea typeface="Open Sans"/>
              <a:cs typeface="Open Sans"/>
            </a:endParaRPr>
          </a:p>
        </p:txBody>
      </p:sp>
      <p:sp>
        <p:nvSpPr>
          <p:cNvPr id="300" name="Google Shape;300;p22"/>
          <p:cNvSpPr txBox="1"/>
          <p:nvPr/>
        </p:nvSpPr>
        <p:spPr>
          <a:xfrm>
            <a:off x="562325" y="197475"/>
            <a:ext cx="3874932" cy="492412"/>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sym typeface="Nunito"/>
              </a:rPr>
              <a:t>Sexual harassment and employment law</a:t>
            </a:r>
            <a:endParaRPr lang="en" sz="1000">
              <a:ea typeface="Nunito"/>
              <a:sym typeface="Nunito"/>
            </a:endParaRPr>
          </a:p>
          <a:p>
            <a:endParaRPr lang="en" sz="1000" b="1">
              <a:solidFill>
                <a:srgbClr val="563B80"/>
              </a:solidFill>
              <a:latin typeface="Nunito"/>
              <a:ea typeface="Nunito"/>
              <a:cs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931506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6984112" cy="923299"/>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sym typeface="Nunito"/>
              </a:rPr>
              <a:t>Section 26 (2) - Equality Act 2010:</a:t>
            </a:r>
            <a:endParaRPr lang="en-US" sz="2400" b="1">
              <a:solidFill>
                <a:srgbClr val="563B80"/>
              </a:solidFill>
              <a:latin typeface="Nunito"/>
              <a:ea typeface="Nunito"/>
              <a:cs typeface="Nunito"/>
              <a:sym typeface="Nunito"/>
            </a:endParaRPr>
          </a:p>
          <a:p>
            <a:r>
              <a:rPr lang="en" sz="2400" b="1">
                <a:solidFill>
                  <a:srgbClr val="563B80"/>
                </a:solidFill>
                <a:latin typeface="Nunito"/>
                <a:ea typeface="Nunito"/>
                <a:cs typeface="Nunito"/>
                <a:sym typeface="Nunito"/>
              </a:rPr>
              <a:t>Sexual harassment</a:t>
            </a:r>
            <a:endParaRPr lang="en-GB" sz="2400" b="1">
              <a:solidFill>
                <a:srgbClr val="563B80"/>
              </a:solidFill>
              <a:latin typeface="Nunito"/>
              <a:ea typeface="Nunito"/>
              <a:cs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622651"/>
            <a:ext cx="7494748" cy="3416290"/>
          </a:xfrm>
          <a:prstGeom prst="rect">
            <a:avLst/>
          </a:prstGeom>
          <a:noFill/>
          <a:ln>
            <a:noFill/>
          </a:ln>
        </p:spPr>
        <p:txBody>
          <a:bodyPr spcFirstLastPara="1" wrap="square" lIns="91425" tIns="91425" rIns="91425" bIns="91425" anchor="t" anchorCtr="0">
            <a:spAutoFit/>
          </a:bodyPr>
          <a:lstStyle/>
          <a:p>
            <a:r>
              <a:rPr lang="en-GB" sz="1800">
                <a:solidFill>
                  <a:srgbClr val="563B80"/>
                </a:solidFill>
                <a:latin typeface="Nunito"/>
                <a:ea typeface="Open Sans"/>
                <a:cs typeface="Open Sans"/>
              </a:rPr>
              <a:t>The definition of sexual harassment is contained in section 26 (2):</a:t>
            </a:r>
          </a:p>
          <a:p>
            <a:endParaRPr lang="en-GB" sz="1800" b="1" i="1">
              <a:solidFill>
                <a:srgbClr val="563B80"/>
              </a:solidFill>
              <a:latin typeface="Nunito"/>
              <a:ea typeface="Open Sans"/>
              <a:cs typeface="Open Sans"/>
            </a:endParaRPr>
          </a:p>
          <a:p>
            <a:pPr marL="171450" lvl="8" indent="-171450">
              <a:buFont typeface="Arial" panose="020B0604020202020204" pitchFamily="34" charset="0"/>
              <a:buChar char="•"/>
            </a:pPr>
            <a:r>
              <a:rPr lang="en-GB" sz="1800" b="1">
                <a:solidFill>
                  <a:srgbClr val="563B80"/>
                </a:solidFill>
                <a:latin typeface="Nunito"/>
                <a:ea typeface="Open Sans"/>
                <a:cs typeface="Open Sans"/>
                <a:sym typeface="Open Sans"/>
              </a:rPr>
              <a:t>Unwanted conduct of a sexual nature</a:t>
            </a:r>
            <a:r>
              <a:rPr lang="en-GB" sz="1800">
                <a:solidFill>
                  <a:srgbClr val="563B80"/>
                </a:solidFill>
                <a:latin typeface="Nunito"/>
                <a:ea typeface="Open Sans"/>
                <a:cs typeface="Open Sans"/>
                <a:sym typeface="Open Sans"/>
              </a:rPr>
              <a:t> that has the </a:t>
            </a:r>
            <a:r>
              <a:rPr lang="en-GB" sz="1800" b="1">
                <a:solidFill>
                  <a:srgbClr val="563B80"/>
                </a:solidFill>
                <a:latin typeface="Nunito"/>
                <a:ea typeface="Open Sans"/>
                <a:cs typeface="Open Sans"/>
                <a:sym typeface="Open Sans"/>
              </a:rPr>
              <a:t>purpose</a:t>
            </a:r>
            <a:r>
              <a:rPr lang="en-GB" sz="1800">
                <a:solidFill>
                  <a:srgbClr val="563B80"/>
                </a:solidFill>
                <a:latin typeface="Nunito"/>
                <a:ea typeface="Open Sans"/>
                <a:cs typeface="Open Sans"/>
                <a:sym typeface="Open Sans"/>
              </a:rPr>
              <a:t> </a:t>
            </a:r>
            <a:r>
              <a:rPr lang="en-GB" sz="1800" b="1" i="1">
                <a:solidFill>
                  <a:srgbClr val="563B80"/>
                </a:solidFill>
                <a:latin typeface="Nunito"/>
                <a:ea typeface="Open Sans"/>
                <a:cs typeface="Open Sans"/>
                <a:sym typeface="Open Sans"/>
              </a:rPr>
              <a:t>or</a:t>
            </a:r>
            <a:r>
              <a:rPr lang="en-GB" sz="1800">
                <a:solidFill>
                  <a:srgbClr val="563B80"/>
                </a:solidFill>
                <a:latin typeface="Nunito"/>
                <a:ea typeface="Open Sans"/>
                <a:cs typeface="Open Sans"/>
                <a:sym typeface="Open Sans"/>
              </a:rPr>
              <a:t> </a:t>
            </a:r>
            <a:r>
              <a:rPr lang="en-GB" sz="1800" b="1">
                <a:solidFill>
                  <a:srgbClr val="563B80"/>
                </a:solidFill>
                <a:latin typeface="Nunito"/>
                <a:ea typeface="Open Sans"/>
                <a:cs typeface="Open Sans"/>
                <a:sym typeface="Open Sans"/>
              </a:rPr>
              <a:t>effect</a:t>
            </a:r>
            <a:r>
              <a:rPr lang="en-GB" sz="1800">
                <a:solidFill>
                  <a:srgbClr val="563B80"/>
                </a:solidFill>
                <a:latin typeface="Nunito"/>
                <a:ea typeface="Open Sans"/>
                <a:cs typeface="Open Sans"/>
                <a:sym typeface="Open Sans"/>
              </a:rPr>
              <a:t> of: </a:t>
            </a:r>
            <a:endParaRPr lang="en-GB" sz="1800">
              <a:solidFill>
                <a:srgbClr val="563B80"/>
              </a:solidFill>
              <a:latin typeface="Nunito"/>
              <a:ea typeface="Open Sans"/>
              <a:cs typeface="Open Sans"/>
            </a:endParaRPr>
          </a:p>
          <a:p>
            <a:pPr marL="171450" lvl="8" indent="-171450">
              <a:buFont typeface="Courier New" panose="020B0604020202020204" pitchFamily="34" charset="0"/>
              <a:buChar char="o"/>
            </a:pPr>
            <a:endParaRPr lang="en-GB" sz="1800">
              <a:solidFill>
                <a:srgbClr val="563B80"/>
              </a:solidFill>
              <a:latin typeface="Nunito"/>
              <a:ea typeface="Open Sans"/>
              <a:cs typeface="Open Sans"/>
            </a:endParaRPr>
          </a:p>
          <a:p>
            <a:pPr marL="640080" lvl="8" indent="-171450">
              <a:buFont typeface="Courier New" panose="020B0604020202020204" pitchFamily="34" charset="0"/>
              <a:buChar char="o"/>
            </a:pPr>
            <a:r>
              <a:rPr lang="en-GB" sz="1800" b="1">
                <a:solidFill>
                  <a:srgbClr val="563B80"/>
                </a:solidFill>
                <a:latin typeface="Nunito"/>
                <a:ea typeface="Open Sans"/>
                <a:cs typeface="Open Sans"/>
                <a:sym typeface="Open Sans"/>
              </a:rPr>
              <a:t>violating a person’s dignity;</a:t>
            </a:r>
            <a:r>
              <a:rPr lang="en-GB" sz="1800">
                <a:solidFill>
                  <a:srgbClr val="563B80"/>
                </a:solidFill>
                <a:latin typeface="Nunito"/>
                <a:ea typeface="Open Sans"/>
                <a:cs typeface="Open Sans"/>
                <a:sym typeface="Open Sans"/>
              </a:rPr>
              <a:t> or  </a:t>
            </a:r>
            <a:endParaRPr lang="en-GB" sz="1800">
              <a:solidFill>
                <a:srgbClr val="563B80"/>
              </a:solidFill>
              <a:latin typeface="Nunito"/>
              <a:ea typeface="Open Sans"/>
              <a:cs typeface="Open Sans"/>
            </a:endParaRPr>
          </a:p>
          <a:p>
            <a:pPr marL="640080" lvl="8" indent="-171450">
              <a:buFont typeface="Courier New" panose="020B0604020202020204" pitchFamily="34" charset="0"/>
              <a:buChar char="o"/>
            </a:pPr>
            <a:endParaRPr lang="en-GB" sz="1800">
              <a:solidFill>
                <a:srgbClr val="563B80"/>
              </a:solidFill>
              <a:latin typeface="Nunito"/>
              <a:ea typeface="Open Sans"/>
              <a:cs typeface="Open Sans"/>
            </a:endParaRPr>
          </a:p>
          <a:p>
            <a:pPr marL="640080" lvl="2" indent="-171450">
              <a:buFont typeface="Courier New" panose="020B0604020202020204" pitchFamily="34" charset="0"/>
              <a:buChar char="o"/>
            </a:pPr>
            <a:r>
              <a:rPr lang="en-GB" sz="1800" b="1">
                <a:solidFill>
                  <a:srgbClr val="563B80"/>
                </a:solidFill>
                <a:latin typeface="Nunito"/>
                <a:ea typeface="Open Sans"/>
                <a:cs typeface="Open Sans"/>
                <a:sym typeface="Open Sans"/>
              </a:rPr>
              <a:t>creating an intimidating, hostile, degrading, humiliating or offensive environment</a:t>
            </a:r>
            <a:endParaRPr lang="en-GB" sz="1800" b="1">
              <a:solidFill>
                <a:srgbClr val="563B80"/>
              </a:solidFill>
              <a:latin typeface="Nunito"/>
              <a:ea typeface="Open Sans"/>
              <a:cs typeface="Open Sans"/>
            </a:endParaRPr>
          </a:p>
          <a:p>
            <a:pPr marL="171450" lvl="3" indent="-171450">
              <a:buFont typeface="Arial" panose="020B0604020202020204" pitchFamily="34" charset="0"/>
              <a:buChar char="•"/>
            </a:pPr>
            <a:endParaRPr lang="en-GB" sz="1200">
              <a:solidFill>
                <a:srgbClr val="563B80"/>
              </a:solidFill>
              <a:latin typeface="Open Sans"/>
              <a:ea typeface="Open Sans"/>
              <a:cs typeface="Open Sans"/>
              <a:sym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a:p>
            <a:pPr algn="just"/>
            <a:endParaRPr lang="en-GB" sz="1200" b="1">
              <a:highlight>
                <a:srgbClr val="FFFF00"/>
              </a:highlight>
              <a:ea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3542160" cy="492412"/>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sym typeface="Nunito"/>
              </a:rPr>
              <a:t>Sexual harassment and employment law</a:t>
            </a:r>
            <a:endParaRPr lang="en" sz="1000">
              <a:ea typeface="Nunito"/>
              <a:sym typeface="Nunito"/>
            </a:endParaRPr>
          </a:p>
          <a:p>
            <a:endParaRPr lang="en" sz="1000" b="1">
              <a:solidFill>
                <a:srgbClr val="563B80"/>
              </a:solidFill>
              <a:latin typeface="Nunito"/>
              <a:ea typeface="Nunito"/>
              <a:cs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2706368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grpSp>
        <p:nvGrpSpPr>
          <p:cNvPr id="409" name="Google Shape;409;p26"/>
          <p:cNvGrpSpPr/>
          <p:nvPr/>
        </p:nvGrpSpPr>
        <p:grpSpPr>
          <a:xfrm>
            <a:off x="562324" y="697075"/>
            <a:ext cx="7535195" cy="1015736"/>
            <a:chOff x="562324" y="697075"/>
            <a:chExt cx="7535195" cy="1015736"/>
          </a:xfrm>
        </p:grpSpPr>
        <p:sp>
          <p:nvSpPr>
            <p:cNvPr id="410" name="Google Shape;410;p26"/>
            <p:cNvSpPr txBox="1"/>
            <p:nvPr/>
          </p:nvSpPr>
          <p:spPr>
            <a:xfrm>
              <a:off x="562325" y="697075"/>
              <a:ext cx="6846865" cy="553968"/>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sym typeface="Nunito"/>
                </a:rPr>
                <a:t>Forms of sexual harassment</a:t>
              </a:r>
              <a:endParaRPr sz="2400" b="1">
                <a:solidFill>
                  <a:srgbClr val="563B80"/>
                </a:solidFill>
                <a:latin typeface="Nunito"/>
                <a:ea typeface="Nunito"/>
                <a:cs typeface="Nunito"/>
                <a:sym typeface="Nunito"/>
              </a:endParaRPr>
            </a:p>
          </p:txBody>
        </p:sp>
        <p:sp>
          <p:nvSpPr>
            <p:cNvPr id="411" name="Google Shape;411;p26"/>
            <p:cNvSpPr txBox="1"/>
            <p:nvPr/>
          </p:nvSpPr>
          <p:spPr>
            <a:xfrm>
              <a:off x="562324" y="1251176"/>
              <a:ext cx="7535195" cy="461635"/>
            </a:xfrm>
            <a:prstGeom prst="rect">
              <a:avLst/>
            </a:prstGeom>
            <a:noFill/>
            <a:ln>
              <a:noFill/>
            </a:ln>
          </p:spPr>
          <p:txBody>
            <a:bodyPr spcFirstLastPara="1" wrap="square" lIns="91425" tIns="91425" rIns="91425" bIns="91425" anchor="t" anchorCtr="0">
              <a:spAutoFit/>
            </a:bodyPr>
            <a:lstStyle/>
            <a:p>
              <a:r>
                <a:rPr lang="en" sz="1800">
                  <a:solidFill>
                    <a:srgbClr val="563B80"/>
                  </a:solidFill>
                  <a:latin typeface="Open Sans"/>
                  <a:ea typeface="Open Sans"/>
                  <a:cs typeface="Open Sans"/>
                  <a:sym typeface="Open Sans"/>
                </a:rPr>
                <a:t>A wide range of behaviours can amount to sexual harassment:</a:t>
              </a:r>
              <a:endParaRPr sz="1800">
                <a:solidFill>
                  <a:srgbClr val="563B80"/>
                </a:solidFill>
                <a:latin typeface="Open Sans"/>
                <a:ea typeface="Open Sans"/>
                <a:cs typeface="Open Sans"/>
                <a:sym typeface="Open Sans"/>
              </a:endParaRPr>
            </a:p>
          </p:txBody>
        </p:sp>
      </p:grpSp>
      <p:sp>
        <p:nvSpPr>
          <p:cNvPr id="412" name="Google Shape;412;p26"/>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6"/>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6"/>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6"/>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6"/>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6"/>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6"/>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6"/>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6"/>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6"/>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6"/>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6"/>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4" name="Google Shape;424;p26"/>
          <p:cNvGrpSpPr/>
          <p:nvPr/>
        </p:nvGrpSpPr>
        <p:grpSpPr>
          <a:xfrm>
            <a:off x="672353" y="1753107"/>
            <a:ext cx="2956502" cy="778425"/>
            <a:chOff x="668575" y="2766013"/>
            <a:chExt cx="2956502" cy="778425"/>
          </a:xfrm>
        </p:grpSpPr>
        <p:sp>
          <p:nvSpPr>
            <p:cNvPr id="425" name="Google Shape;425;p26"/>
            <p:cNvSpPr/>
            <p:nvPr/>
          </p:nvSpPr>
          <p:spPr>
            <a:xfrm>
              <a:off x="1095477" y="2766013"/>
              <a:ext cx="2529600" cy="7416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26" name="Google Shape;426;p26"/>
            <p:cNvSpPr txBox="1"/>
            <p:nvPr/>
          </p:nvSpPr>
          <p:spPr>
            <a:xfrm>
              <a:off x="668575" y="2862200"/>
              <a:ext cx="2691700" cy="682238"/>
            </a:xfrm>
            <a:prstGeom prst="rect">
              <a:avLst/>
            </a:prstGeom>
            <a:noFill/>
            <a:ln>
              <a:noFill/>
            </a:ln>
          </p:spPr>
          <p:txBody>
            <a:bodyPr spcFirstLastPara="1" wrap="square" lIns="0" tIns="0" rIns="0" bIns="0" anchor="t" anchorCtr="0">
              <a:spAutoFit/>
            </a:bodyPr>
            <a:lstStyle/>
            <a:p>
              <a:pPr>
                <a:spcAft>
                  <a:spcPts val="1000"/>
                </a:spcAft>
                <a:buSzPts val="1100"/>
              </a:pPr>
              <a:r>
                <a:rPr lang="en" sz="1800" b="1">
                  <a:solidFill>
                    <a:srgbClr val="563B80"/>
                  </a:solidFill>
                  <a:latin typeface="Nunito"/>
                  <a:ea typeface="Nunito"/>
                  <a:cs typeface="Nunito"/>
                  <a:sym typeface="Nunito"/>
                </a:rPr>
                <a:t>Sexual comments or jokes</a:t>
              </a:r>
              <a:endParaRPr lang="en" sz="1800" b="1">
                <a:solidFill>
                  <a:srgbClr val="563B80"/>
                </a:solidFill>
                <a:latin typeface="Nunito"/>
                <a:ea typeface="Nunito"/>
                <a:cs typeface="Nunito"/>
              </a:endParaRPr>
            </a:p>
          </p:txBody>
        </p:sp>
      </p:grpSp>
      <p:grpSp>
        <p:nvGrpSpPr>
          <p:cNvPr id="427" name="Google Shape;427;p26"/>
          <p:cNvGrpSpPr/>
          <p:nvPr/>
        </p:nvGrpSpPr>
        <p:grpSpPr>
          <a:xfrm>
            <a:off x="566152" y="2623219"/>
            <a:ext cx="2860005" cy="520139"/>
            <a:chOff x="562400" y="3375725"/>
            <a:chExt cx="2529600" cy="520139"/>
          </a:xfrm>
        </p:grpSpPr>
        <p:sp>
          <p:nvSpPr>
            <p:cNvPr id="428" name="Google Shape;428;p26"/>
            <p:cNvSpPr/>
            <p:nvPr/>
          </p:nvSpPr>
          <p:spPr>
            <a:xfrm>
              <a:off x="562400" y="3375725"/>
              <a:ext cx="2529600" cy="476100"/>
            </a:xfrm>
            <a:prstGeom prst="roundRect">
              <a:avLst>
                <a:gd name="adj" fmla="val 16667"/>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29" name="Google Shape;429;p26"/>
            <p:cNvSpPr txBox="1"/>
            <p:nvPr/>
          </p:nvSpPr>
          <p:spPr>
            <a:xfrm>
              <a:off x="668575" y="3490625"/>
              <a:ext cx="1830000" cy="405239"/>
            </a:xfrm>
            <a:prstGeom prst="rect">
              <a:avLst/>
            </a:prstGeom>
            <a:solidFill>
              <a:srgbClr val="CBF0F4"/>
            </a:solidFill>
            <a:ln>
              <a:noFill/>
            </a:ln>
          </p:spPr>
          <p:txBody>
            <a:bodyPr spcFirstLastPara="1" wrap="square" lIns="0" tIns="0" rIns="0" bIns="0" anchor="t" anchorCtr="0">
              <a:spAutoFit/>
            </a:bodyPr>
            <a:lstStyle/>
            <a:p>
              <a:pPr>
                <a:spcAft>
                  <a:spcPts val="1000"/>
                </a:spcAft>
              </a:pPr>
              <a:r>
                <a:rPr lang="en" sz="1800" b="1">
                  <a:solidFill>
                    <a:srgbClr val="563B80"/>
                  </a:solidFill>
                  <a:latin typeface="Nunito"/>
                </a:rPr>
                <a:t>Sexual gestures</a:t>
              </a:r>
            </a:p>
          </p:txBody>
        </p:sp>
      </p:grpSp>
      <p:grpSp>
        <p:nvGrpSpPr>
          <p:cNvPr id="430" name="Google Shape;430;p26"/>
          <p:cNvGrpSpPr/>
          <p:nvPr/>
        </p:nvGrpSpPr>
        <p:grpSpPr>
          <a:xfrm>
            <a:off x="3310966" y="2623219"/>
            <a:ext cx="2529600" cy="1074137"/>
            <a:chOff x="3307213" y="3375725"/>
            <a:chExt cx="2529600" cy="1074137"/>
          </a:xfrm>
        </p:grpSpPr>
        <p:sp>
          <p:nvSpPr>
            <p:cNvPr id="431" name="Google Shape;431;p26"/>
            <p:cNvSpPr/>
            <p:nvPr/>
          </p:nvSpPr>
          <p:spPr>
            <a:xfrm>
              <a:off x="3307213" y="3375725"/>
              <a:ext cx="2529600" cy="4761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32" name="Google Shape;432;p26"/>
            <p:cNvSpPr txBox="1"/>
            <p:nvPr/>
          </p:nvSpPr>
          <p:spPr>
            <a:xfrm>
              <a:off x="3420251" y="3490625"/>
              <a:ext cx="2339153" cy="959237"/>
            </a:xfrm>
            <a:prstGeom prst="rect">
              <a:avLst/>
            </a:prstGeom>
            <a:noFill/>
            <a:ln>
              <a:noFill/>
            </a:ln>
          </p:spPr>
          <p:txBody>
            <a:bodyPr spcFirstLastPara="1" wrap="square" lIns="0" tIns="0" rIns="0" bIns="0" anchor="t" anchorCtr="0">
              <a:spAutoFit/>
            </a:bodyPr>
            <a:lstStyle/>
            <a:p>
              <a:pPr>
                <a:spcAft>
                  <a:spcPts val="1000"/>
                </a:spcAft>
                <a:buClr>
                  <a:schemeClr val="dk1"/>
                </a:buClr>
                <a:buSzPts val="1100"/>
              </a:pPr>
              <a:r>
                <a:rPr lang="en" sz="1800" b="1">
                  <a:solidFill>
                    <a:srgbClr val="563B80"/>
                  </a:solidFill>
                  <a:latin typeface="Nunito"/>
                  <a:ea typeface="Nunito"/>
                  <a:cs typeface="Nunito"/>
                  <a:sym typeface="Nunito"/>
                </a:rPr>
                <a:t>Sending sexually explicit emails or text messages </a:t>
              </a:r>
              <a:endParaRPr lang="en" sz="1800" b="1">
                <a:solidFill>
                  <a:srgbClr val="563B80"/>
                </a:solidFill>
                <a:latin typeface="Nunito"/>
                <a:ea typeface="Nunito"/>
                <a:cs typeface="Nunito"/>
              </a:endParaRPr>
            </a:p>
          </p:txBody>
        </p:sp>
      </p:grpSp>
      <p:grpSp>
        <p:nvGrpSpPr>
          <p:cNvPr id="433" name="Google Shape;433;p26"/>
          <p:cNvGrpSpPr/>
          <p:nvPr/>
        </p:nvGrpSpPr>
        <p:grpSpPr>
          <a:xfrm>
            <a:off x="6055778" y="2628319"/>
            <a:ext cx="2529600" cy="1074137"/>
            <a:chOff x="6052025" y="3375725"/>
            <a:chExt cx="2529600" cy="1074137"/>
          </a:xfrm>
        </p:grpSpPr>
        <p:sp>
          <p:nvSpPr>
            <p:cNvPr id="434" name="Google Shape;434;p26"/>
            <p:cNvSpPr/>
            <p:nvPr/>
          </p:nvSpPr>
          <p:spPr>
            <a:xfrm>
              <a:off x="6052025" y="3375725"/>
              <a:ext cx="2529600" cy="476100"/>
            </a:xfrm>
            <a:prstGeom prst="roundRect">
              <a:avLst>
                <a:gd name="adj" fmla="val 16667"/>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35" name="Google Shape;435;p26"/>
            <p:cNvSpPr txBox="1"/>
            <p:nvPr/>
          </p:nvSpPr>
          <p:spPr>
            <a:xfrm>
              <a:off x="6158199" y="3490625"/>
              <a:ext cx="2423375" cy="959237"/>
            </a:xfrm>
            <a:prstGeom prst="rect">
              <a:avLst/>
            </a:prstGeom>
            <a:solidFill>
              <a:srgbClr val="CBF0F4"/>
            </a:solidFill>
            <a:ln>
              <a:noFill/>
            </a:ln>
          </p:spPr>
          <p:txBody>
            <a:bodyPr spcFirstLastPara="1" wrap="square" lIns="0" tIns="0" rIns="0" bIns="0" anchor="t" anchorCtr="0">
              <a:spAutoFit/>
            </a:bodyPr>
            <a:lstStyle/>
            <a:p>
              <a:pPr>
                <a:spcAft>
                  <a:spcPts val="1000"/>
                </a:spcAft>
                <a:buClr>
                  <a:schemeClr val="dk1"/>
                </a:buClr>
                <a:buSzPts val="1100"/>
              </a:pPr>
              <a:r>
                <a:rPr lang="en" sz="1800" b="1">
                  <a:solidFill>
                    <a:srgbClr val="563B80"/>
                  </a:solidFill>
                  <a:latin typeface="Nunito"/>
                  <a:ea typeface="Nunito"/>
                  <a:cs typeface="Nunito"/>
                  <a:sym typeface="Nunito"/>
                </a:rPr>
                <a:t>Unwelcome hugging, touching, massaging and kissing</a:t>
              </a:r>
              <a:endParaRPr lang="en" sz="1800" b="1">
                <a:solidFill>
                  <a:srgbClr val="563B80"/>
                </a:solidFill>
                <a:latin typeface="Nunito"/>
                <a:ea typeface="Nunito"/>
                <a:cs typeface="Nunito"/>
              </a:endParaRPr>
            </a:p>
          </p:txBody>
        </p:sp>
      </p:grpSp>
      <p:grpSp>
        <p:nvGrpSpPr>
          <p:cNvPr id="436" name="Google Shape;436;p26"/>
          <p:cNvGrpSpPr/>
          <p:nvPr/>
        </p:nvGrpSpPr>
        <p:grpSpPr>
          <a:xfrm>
            <a:off x="545371" y="3719235"/>
            <a:ext cx="2529600" cy="1053356"/>
            <a:chOff x="562400" y="4004150"/>
            <a:chExt cx="2529600" cy="1053356"/>
          </a:xfrm>
        </p:grpSpPr>
        <p:sp>
          <p:nvSpPr>
            <p:cNvPr id="437" name="Google Shape;437;p26"/>
            <p:cNvSpPr/>
            <p:nvPr/>
          </p:nvSpPr>
          <p:spPr>
            <a:xfrm>
              <a:off x="562400" y="4004150"/>
              <a:ext cx="2529600" cy="4761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38" name="Google Shape;438;p26"/>
            <p:cNvSpPr txBox="1"/>
            <p:nvPr/>
          </p:nvSpPr>
          <p:spPr>
            <a:xfrm>
              <a:off x="658184" y="4098269"/>
              <a:ext cx="2318405" cy="959237"/>
            </a:xfrm>
            <a:prstGeom prst="rect">
              <a:avLst/>
            </a:prstGeom>
            <a:noFill/>
            <a:ln>
              <a:noFill/>
            </a:ln>
          </p:spPr>
          <p:txBody>
            <a:bodyPr spcFirstLastPara="1" wrap="square" lIns="0" tIns="0" rIns="0" bIns="0" anchor="t" anchorCtr="0">
              <a:spAutoFit/>
            </a:bodyPr>
            <a:lstStyle/>
            <a:p>
              <a:pPr>
                <a:spcAft>
                  <a:spcPts val="1000"/>
                </a:spcAft>
                <a:buSzPts val="1100"/>
              </a:pPr>
              <a:r>
                <a:rPr lang="en" sz="1800" b="1">
                  <a:solidFill>
                    <a:srgbClr val="563B80"/>
                  </a:solidFill>
                  <a:latin typeface="Nunito"/>
                  <a:ea typeface="Nunito"/>
                  <a:sym typeface="Nunito"/>
                </a:rPr>
                <a:t>Intrusive questions about a person's sex life</a:t>
              </a:r>
              <a:endParaRPr lang="en" sz="1800" b="1">
                <a:solidFill>
                  <a:srgbClr val="563B80"/>
                </a:solidFill>
                <a:latin typeface="Nunito"/>
                <a:ea typeface="Nunito"/>
              </a:endParaRPr>
            </a:p>
          </p:txBody>
        </p:sp>
      </p:grpSp>
      <p:grpSp>
        <p:nvGrpSpPr>
          <p:cNvPr id="439" name="Google Shape;439;p26"/>
          <p:cNvGrpSpPr/>
          <p:nvPr/>
        </p:nvGrpSpPr>
        <p:grpSpPr>
          <a:xfrm>
            <a:off x="3290184" y="3719235"/>
            <a:ext cx="2635774" cy="1074137"/>
            <a:chOff x="3307213" y="4004150"/>
            <a:chExt cx="2635774" cy="1074137"/>
          </a:xfrm>
        </p:grpSpPr>
        <p:sp>
          <p:nvSpPr>
            <p:cNvPr id="440" name="Google Shape;440;p26"/>
            <p:cNvSpPr/>
            <p:nvPr/>
          </p:nvSpPr>
          <p:spPr>
            <a:xfrm>
              <a:off x="3307213" y="4004150"/>
              <a:ext cx="2529600" cy="476100"/>
            </a:xfrm>
            <a:prstGeom prst="roundRect">
              <a:avLst>
                <a:gd name="adj" fmla="val 16667"/>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41" name="Google Shape;441;p26"/>
            <p:cNvSpPr txBox="1"/>
            <p:nvPr/>
          </p:nvSpPr>
          <p:spPr>
            <a:xfrm>
              <a:off x="3413387" y="4119050"/>
              <a:ext cx="2529600" cy="959237"/>
            </a:xfrm>
            <a:prstGeom prst="rect">
              <a:avLst/>
            </a:prstGeom>
            <a:solidFill>
              <a:srgbClr val="CBF0F4"/>
            </a:solidFill>
            <a:ln>
              <a:noFill/>
            </a:ln>
          </p:spPr>
          <p:txBody>
            <a:bodyPr spcFirstLastPara="1" wrap="square" lIns="0" tIns="0" rIns="0" bIns="0" anchor="t" anchorCtr="0">
              <a:spAutoFit/>
            </a:bodyPr>
            <a:lstStyle/>
            <a:p>
              <a:pPr>
                <a:spcAft>
                  <a:spcPts val="1000"/>
                </a:spcAft>
              </a:pPr>
              <a:r>
                <a:rPr lang="en" sz="1800" b="1">
                  <a:solidFill>
                    <a:srgbClr val="563B80"/>
                  </a:solidFill>
                  <a:latin typeface="Nunito"/>
                  <a:sym typeface="Nunito"/>
                </a:rPr>
                <a:t>Displaying sexually graphic pictures, posters or photos  </a:t>
              </a:r>
              <a:endParaRPr lang="en" sz="1800" b="1">
                <a:solidFill>
                  <a:srgbClr val="563B80"/>
                </a:solidFill>
                <a:latin typeface="Nunito"/>
              </a:endParaRPr>
            </a:p>
          </p:txBody>
        </p:sp>
      </p:grpSp>
      <p:grpSp>
        <p:nvGrpSpPr>
          <p:cNvPr id="442" name="Google Shape;442;p26"/>
          <p:cNvGrpSpPr/>
          <p:nvPr/>
        </p:nvGrpSpPr>
        <p:grpSpPr>
          <a:xfrm>
            <a:off x="6034996" y="3719235"/>
            <a:ext cx="2635775" cy="1074137"/>
            <a:chOff x="6052025" y="4004150"/>
            <a:chExt cx="2635775" cy="1074137"/>
          </a:xfrm>
        </p:grpSpPr>
        <p:sp>
          <p:nvSpPr>
            <p:cNvPr id="443" name="Google Shape;443;p26"/>
            <p:cNvSpPr/>
            <p:nvPr/>
          </p:nvSpPr>
          <p:spPr>
            <a:xfrm>
              <a:off x="6052025" y="4004150"/>
              <a:ext cx="2529600" cy="4761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44" name="Google Shape;444;p26"/>
            <p:cNvSpPr txBox="1"/>
            <p:nvPr/>
          </p:nvSpPr>
          <p:spPr>
            <a:xfrm>
              <a:off x="6158200" y="4119050"/>
              <a:ext cx="2529600" cy="959237"/>
            </a:xfrm>
            <a:prstGeom prst="rect">
              <a:avLst/>
            </a:prstGeom>
            <a:noFill/>
            <a:ln>
              <a:noFill/>
            </a:ln>
          </p:spPr>
          <p:txBody>
            <a:bodyPr spcFirstLastPara="1" wrap="square" lIns="0" tIns="0" rIns="0" bIns="0" anchor="t" anchorCtr="0">
              <a:spAutoFit/>
            </a:bodyPr>
            <a:lstStyle/>
            <a:p>
              <a:pPr>
                <a:spcAft>
                  <a:spcPts val="1000"/>
                </a:spcAft>
                <a:buClr>
                  <a:schemeClr val="dk1"/>
                </a:buClr>
                <a:buSzPts val="1100"/>
              </a:pPr>
              <a:r>
                <a:rPr lang="en" sz="1800" b="1">
                  <a:solidFill>
                    <a:srgbClr val="563B80"/>
                  </a:solidFill>
                  <a:latin typeface="Nunito"/>
                  <a:ea typeface="Nunito"/>
                  <a:cs typeface="Nunito"/>
                  <a:sym typeface="Nunito"/>
                </a:rPr>
                <a:t>Spreading sexual rumours about a person  </a:t>
              </a:r>
              <a:endParaRPr lang="en" sz="1800" b="1">
                <a:solidFill>
                  <a:srgbClr val="563B80"/>
                </a:solidFill>
                <a:latin typeface="Nunito"/>
                <a:ea typeface="Nunito"/>
                <a:cs typeface="Nunito"/>
              </a:endParaRPr>
            </a:p>
          </p:txBody>
        </p:sp>
      </p:grpSp>
      <p:grpSp>
        <p:nvGrpSpPr>
          <p:cNvPr id="445" name="Google Shape;445;p26"/>
          <p:cNvGrpSpPr/>
          <p:nvPr/>
        </p:nvGrpSpPr>
        <p:grpSpPr>
          <a:xfrm>
            <a:off x="3310953" y="1734394"/>
            <a:ext cx="2744750" cy="797138"/>
            <a:chOff x="562400" y="2747300"/>
            <a:chExt cx="2529600" cy="797138"/>
          </a:xfrm>
        </p:grpSpPr>
        <p:sp>
          <p:nvSpPr>
            <p:cNvPr id="446" name="Google Shape;446;p26"/>
            <p:cNvSpPr/>
            <p:nvPr/>
          </p:nvSpPr>
          <p:spPr>
            <a:xfrm>
              <a:off x="562400" y="2747300"/>
              <a:ext cx="2529600" cy="741600"/>
            </a:xfrm>
            <a:prstGeom prst="roundRect">
              <a:avLst>
                <a:gd name="adj" fmla="val 16667"/>
              </a:avLst>
            </a:prstGeom>
            <a:solidFill>
              <a:srgbClr val="CBF0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47" name="Google Shape;447;p26"/>
            <p:cNvSpPr txBox="1"/>
            <p:nvPr/>
          </p:nvSpPr>
          <p:spPr>
            <a:xfrm>
              <a:off x="668575" y="2862200"/>
              <a:ext cx="1974392" cy="682238"/>
            </a:xfrm>
            <a:prstGeom prst="rect">
              <a:avLst/>
            </a:prstGeom>
            <a:solidFill>
              <a:srgbClr val="CBF0F4"/>
            </a:solidFill>
            <a:ln>
              <a:noFill/>
            </a:ln>
          </p:spPr>
          <p:txBody>
            <a:bodyPr spcFirstLastPara="1" wrap="square" lIns="0" tIns="0" rIns="0" bIns="0" anchor="t" anchorCtr="0">
              <a:spAutoFit/>
            </a:bodyPr>
            <a:lstStyle/>
            <a:p>
              <a:pPr>
                <a:spcAft>
                  <a:spcPts val="1000"/>
                </a:spcAft>
                <a:buSzPts val="1100"/>
              </a:pPr>
              <a:r>
                <a:rPr lang="en-GB" sz="1800" b="1">
                  <a:solidFill>
                    <a:srgbClr val="563B80"/>
                  </a:solidFill>
                  <a:latin typeface="Nunito"/>
                  <a:sym typeface="Nunito"/>
                </a:rPr>
                <a:t>Suggestive looks, staring or leering</a:t>
              </a:r>
              <a:endParaRPr lang="en-GB" sz="1800" b="1">
                <a:solidFill>
                  <a:srgbClr val="563B80"/>
                </a:solidFill>
                <a:latin typeface="Nunito"/>
              </a:endParaRPr>
            </a:p>
          </p:txBody>
        </p:sp>
      </p:grpSp>
      <p:grpSp>
        <p:nvGrpSpPr>
          <p:cNvPr id="448" name="Google Shape;448;p26"/>
          <p:cNvGrpSpPr/>
          <p:nvPr/>
        </p:nvGrpSpPr>
        <p:grpSpPr>
          <a:xfrm>
            <a:off x="6055728" y="1734394"/>
            <a:ext cx="2529600" cy="797138"/>
            <a:chOff x="562400" y="2747300"/>
            <a:chExt cx="2529600" cy="797138"/>
          </a:xfrm>
        </p:grpSpPr>
        <p:sp>
          <p:nvSpPr>
            <p:cNvPr id="449" name="Google Shape;449;p26"/>
            <p:cNvSpPr/>
            <p:nvPr/>
          </p:nvSpPr>
          <p:spPr>
            <a:xfrm>
              <a:off x="562400" y="2747300"/>
              <a:ext cx="2529600" cy="741600"/>
            </a:xfrm>
            <a:prstGeom prst="roundRect">
              <a:avLst>
                <a:gd name="adj" fmla="val 16667"/>
              </a:avLst>
            </a:prstGeom>
            <a:solidFill>
              <a:srgbClr val="F2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450" name="Google Shape;450;p26"/>
            <p:cNvSpPr txBox="1"/>
            <p:nvPr/>
          </p:nvSpPr>
          <p:spPr>
            <a:xfrm>
              <a:off x="668575" y="2862200"/>
              <a:ext cx="2198576" cy="682238"/>
            </a:xfrm>
            <a:prstGeom prst="rect">
              <a:avLst/>
            </a:prstGeom>
            <a:noFill/>
            <a:ln>
              <a:noFill/>
            </a:ln>
          </p:spPr>
          <p:txBody>
            <a:bodyPr spcFirstLastPara="1" wrap="square" lIns="0" tIns="0" rIns="0" bIns="0" anchor="t" anchorCtr="0">
              <a:spAutoFit/>
            </a:bodyPr>
            <a:lstStyle/>
            <a:p>
              <a:pPr>
                <a:spcAft>
                  <a:spcPts val="1000"/>
                </a:spcAft>
                <a:buSzPts val="1100"/>
              </a:pPr>
              <a:r>
                <a:rPr lang="en" sz="1800" b="1">
                  <a:solidFill>
                    <a:srgbClr val="563B80"/>
                  </a:solidFill>
                  <a:latin typeface="Nunito"/>
                  <a:ea typeface="Nunito"/>
                  <a:cs typeface="Nunito"/>
                  <a:sym typeface="Nunito"/>
                </a:rPr>
                <a:t>Propositions and sexual advances</a:t>
              </a:r>
              <a:endParaRPr lang="en" sz="1800" b="1">
                <a:solidFill>
                  <a:srgbClr val="563B80"/>
                </a:solidFill>
                <a:latin typeface="Nunito"/>
                <a:ea typeface="Nunito"/>
                <a:cs typeface="Nunito"/>
              </a:endParaRPr>
            </a:p>
          </p:txBody>
        </p:sp>
      </p:grpSp>
      <p:sp>
        <p:nvSpPr>
          <p:cNvPr id="451" name="Google Shape;451;p26"/>
          <p:cNvSpPr txBox="1"/>
          <p:nvPr/>
        </p:nvSpPr>
        <p:spPr>
          <a:xfrm>
            <a:off x="562325" y="197475"/>
            <a:ext cx="3584750"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Sexual harassment and employment law</a:t>
            </a:r>
            <a:endParaRPr lang="en-US"/>
          </a:p>
        </p:txBody>
      </p:sp>
      <p:cxnSp>
        <p:nvCxnSpPr>
          <p:cNvPr id="452" name="Google Shape;452;p26"/>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cxnSp>
        <p:nvCxnSpPr>
          <p:cNvPr id="2" name="Google Shape;303;p22">
            <a:extLst>
              <a:ext uri="{FF2B5EF4-FFF2-40B4-BE49-F238E27FC236}">
                <a16:creationId xmlns:a16="http://schemas.microsoft.com/office/drawing/2014/main" id="{C5173E41-FC44-4C53-A065-FD2CA8E2868F}"/>
              </a:ext>
            </a:extLst>
          </p:cNvPr>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 name="Google Shape;302;p22">
            <a:extLst>
              <a:ext uri="{FF2B5EF4-FFF2-40B4-BE49-F238E27FC236}">
                <a16:creationId xmlns:a16="http://schemas.microsoft.com/office/drawing/2014/main" id="{29D3D3C6-DDB8-4531-817F-F29522342570}"/>
              </a:ext>
            </a:extLst>
          </p:cNvPr>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spTree>
    <p:extLst>
      <p:ext uri="{BB962C8B-B14F-4D97-AF65-F5344CB8AC3E}">
        <p14:creationId xmlns:p14="http://schemas.microsoft.com/office/powerpoint/2010/main" val="231735487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7931850" cy="923299"/>
          </a:xfrm>
          <a:prstGeom prst="rect">
            <a:avLst/>
          </a:prstGeom>
          <a:noFill/>
          <a:ln>
            <a:noFill/>
          </a:ln>
        </p:spPr>
        <p:txBody>
          <a:bodyPr spcFirstLastPara="1" wrap="square" lIns="91425" tIns="91425" rIns="91425" bIns="91425" anchor="t" anchorCtr="0">
            <a:spAutoFit/>
          </a:bodyPr>
          <a:lstStyle/>
          <a:p>
            <a:r>
              <a:rPr lang="en-GB" sz="2400" b="1">
                <a:solidFill>
                  <a:srgbClr val="563B80"/>
                </a:solidFill>
                <a:latin typeface="Nunito"/>
                <a:ea typeface="Nunito"/>
                <a:cs typeface="Nunito"/>
                <a:sym typeface="Nunito"/>
              </a:rPr>
              <a:t>Section 27 - Equality Act 2010:</a:t>
            </a:r>
            <a:endParaRPr lang="en-GB" sz="2400" b="1" err="1">
              <a:solidFill>
                <a:srgbClr val="563B80"/>
              </a:solidFill>
              <a:latin typeface="Nunito"/>
              <a:ea typeface="Nunito"/>
              <a:cs typeface="Nunito"/>
              <a:sym typeface="Nunito"/>
            </a:endParaRPr>
          </a:p>
          <a:p>
            <a:r>
              <a:rPr lang="en-GB" sz="2400" b="1">
                <a:solidFill>
                  <a:srgbClr val="563B80"/>
                </a:solidFill>
                <a:latin typeface="Nunito"/>
                <a:ea typeface="Nunito"/>
                <a:cs typeface="Nunito"/>
                <a:sym typeface="Nunito"/>
              </a:rPr>
              <a:t>Victimisation</a:t>
            </a:r>
            <a:endParaRPr lang="en-GB" sz="2400" b="1">
              <a:solidFill>
                <a:srgbClr val="563B80"/>
              </a:solidFill>
              <a:latin typeface="Nunito"/>
              <a:ea typeface="Nunito"/>
              <a:cs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622651"/>
            <a:ext cx="7494748" cy="3170068"/>
          </a:xfrm>
          <a:prstGeom prst="rect">
            <a:avLst/>
          </a:prstGeom>
          <a:noFill/>
          <a:ln>
            <a:noFill/>
          </a:ln>
        </p:spPr>
        <p:txBody>
          <a:bodyPr spcFirstLastPara="1" wrap="square" lIns="91425" tIns="91425" rIns="91425" bIns="91425" anchor="t" anchorCtr="0">
            <a:spAutoFit/>
          </a:bodyPr>
          <a:lstStyle/>
          <a:p>
            <a:pPr>
              <a:spcAft>
                <a:spcPts val="600"/>
              </a:spcAft>
            </a:pPr>
            <a:r>
              <a:rPr lang="en-GB" sz="1600">
                <a:solidFill>
                  <a:srgbClr val="563B80"/>
                </a:solidFill>
                <a:latin typeface="Open Sans"/>
                <a:ea typeface="Open Sans"/>
                <a:cs typeface="Open Sans"/>
              </a:rPr>
              <a:t>Treating someone badly because:</a:t>
            </a:r>
            <a:endParaRPr lang="en-US"/>
          </a:p>
          <a:p>
            <a:pPr marL="754380" lvl="8" indent="-285750">
              <a:buFont typeface="Arial"/>
              <a:buChar char="•"/>
            </a:pPr>
            <a:r>
              <a:rPr lang="en-GB" sz="1600">
                <a:solidFill>
                  <a:srgbClr val="563B80"/>
                </a:solidFill>
                <a:latin typeface="Open Sans"/>
                <a:ea typeface="Open Sans"/>
                <a:cs typeface="Open Sans"/>
              </a:rPr>
              <a:t>that person has done a 'protected act'; or</a:t>
            </a:r>
            <a:endParaRPr lang="en-GB">
              <a:ea typeface="Open Sans"/>
            </a:endParaRPr>
          </a:p>
          <a:p>
            <a:pPr marL="754380" lvl="8" indent="-285750">
              <a:buFont typeface="Arial"/>
              <a:buChar char="•"/>
            </a:pPr>
            <a:r>
              <a:rPr lang="en-GB" sz="1600">
                <a:solidFill>
                  <a:srgbClr val="563B80"/>
                </a:solidFill>
                <a:latin typeface="Open Sans"/>
                <a:ea typeface="Open Sans"/>
                <a:cs typeface="Open Sans"/>
              </a:rPr>
              <a:t>they believe that person has done (or is going to do) a 'protected act'.</a:t>
            </a:r>
          </a:p>
          <a:p>
            <a:pPr marL="640080" lvl="8" indent="-171450">
              <a:buFont typeface="Courier New,monospace"/>
              <a:buChar char="o"/>
            </a:pPr>
            <a:endParaRPr lang="en-GB" sz="1600" b="1" u="sng">
              <a:solidFill>
                <a:srgbClr val="563B80"/>
              </a:solidFill>
              <a:latin typeface="Open Sans"/>
              <a:ea typeface="Open Sans"/>
              <a:cs typeface="Open Sans"/>
            </a:endParaRPr>
          </a:p>
          <a:p>
            <a:pPr>
              <a:spcAft>
                <a:spcPts val="600"/>
              </a:spcAft>
            </a:pPr>
            <a:r>
              <a:rPr lang="en-GB" sz="1600">
                <a:solidFill>
                  <a:srgbClr val="563B80"/>
                </a:solidFill>
                <a:latin typeface="Open Sans"/>
                <a:ea typeface="Open Sans"/>
                <a:cs typeface="Open Sans"/>
              </a:rPr>
              <a:t>Protected acts include:</a:t>
            </a:r>
          </a:p>
          <a:p>
            <a:pPr marL="342900" indent="-342900">
              <a:buFont typeface="Courier New"/>
              <a:buChar char="o"/>
            </a:pPr>
            <a:r>
              <a:rPr lang="en-GB" sz="1600">
                <a:solidFill>
                  <a:srgbClr val="563B80"/>
                </a:solidFill>
                <a:latin typeface="Open Sans"/>
                <a:ea typeface="Open Sans"/>
                <a:cs typeface="Open Sans"/>
              </a:rPr>
              <a:t>Making a complaint or claim of discrimination under the Equality Act;</a:t>
            </a:r>
          </a:p>
          <a:p>
            <a:pPr marL="342900" indent="-342900">
              <a:buFont typeface="Courier New"/>
              <a:buChar char="o"/>
            </a:pPr>
            <a:r>
              <a:rPr lang="en-GB" sz="1600">
                <a:solidFill>
                  <a:srgbClr val="563B80"/>
                </a:solidFill>
                <a:latin typeface="Open Sans"/>
                <a:ea typeface="Open Sans"/>
                <a:cs typeface="Open Sans"/>
              </a:rPr>
              <a:t>Helping another person to make a claim under this Act by giving evidence or information;</a:t>
            </a:r>
          </a:p>
          <a:p>
            <a:pPr marL="342900" indent="-342900">
              <a:buFont typeface="Courier New"/>
              <a:buChar char="o"/>
            </a:pPr>
            <a:r>
              <a:rPr lang="en-GB" sz="1600">
                <a:solidFill>
                  <a:srgbClr val="563B80"/>
                </a:solidFill>
                <a:latin typeface="Open Sans"/>
                <a:ea typeface="Open Sans"/>
                <a:cs typeface="Open Sans"/>
              </a:rPr>
              <a:t>Alleging that you or another person has breached this Act; or</a:t>
            </a:r>
          </a:p>
          <a:p>
            <a:pPr marL="342900" indent="-342900">
              <a:buFont typeface="Courier New"/>
              <a:buChar char="o"/>
            </a:pPr>
            <a:r>
              <a:rPr lang="en-GB" sz="1600">
                <a:solidFill>
                  <a:srgbClr val="563B80"/>
                </a:solidFill>
                <a:latin typeface="Open Sans"/>
                <a:ea typeface="Open Sans"/>
                <a:cs typeface="Open Sans"/>
              </a:rPr>
              <a:t>Doing anything else in connection with this Act.</a:t>
            </a:r>
          </a:p>
          <a:p>
            <a:pPr algn="just"/>
            <a:endParaRPr lang="en-GB" sz="1200" b="1">
              <a:highlight>
                <a:srgbClr val="FFFF00"/>
              </a:highlight>
              <a:ea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4039609" cy="492412"/>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sym typeface="Nunito"/>
              </a:rPr>
              <a:t>Sexual harassment and employment law</a:t>
            </a:r>
            <a:endParaRPr lang="en" sz="1000">
              <a:ea typeface="Nunito"/>
              <a:sym typeface="Nunito"/>
            </a:endParaRPr>
          </a:p>
          <a:p>
            <a:endParaRPr lang="en" sz="1000" b="1">
              <a:solidFill>
                <a:srgbClr val="563B80"/>
              </a:solidFill>
              <a:latin typeface="Nunito"/>
              <a:ea typeface="Nunito"/>
              <a:cs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185790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4" y="697066"/>
            <a:ext cx="5357829" cy="553968"/>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Third-party harassment</a:t>
            </a: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637314" y="1251166"/>
            <a:ext cx="7494748" cy="3385512"/>
          </a:xfrm>
          <a:prstGeom prst="rect">
            <a:avLst/>
          </a:prstGeom>
          <a:noFill/>
          <a:ln>
            <a:noFill/>
          </a:ln>
        </p:spPr>
        <p:txBody>
          <a:bodyPr spcFirstLastPara="1" wrap="square" lIns="91425" tIns="91425" rIns="91425" bIns="91425" anchor="t" anchorCtr="0">
            <a:spAutoFit/>
          </a:bodyPr>
          <a:lstStyle/>
          <a:p>
            <a:pPr lvl="2"/>
            <a:endParaRPr lang="en-GB" sz="1800">
              <a:solidFill>
                <a:srgbClr val="563B80"/>
              </a:solidFill>
              <a:latin typeface="Nunito"/>
              <a:ea typeface="Open Sans"/>
              <a:cs typeface="Open Sans"/>
            </a:endParaRPr>
          </a:p>
          <a:p>
            <a:pPr marL="285750" indent="-285750">
              <a:buChar char="•"/>
            </a:pPr>
            <a:r>
              <a:rPr lang="en-GB" sz="1800">
                <a:solidFill>
                  <a:srgbClr val="563B80"/>
                </a:solidFill>
                <a:latin typeface="Nunito"/>
              </a:rPr>
              <a:t>A form of harassment (related to a protected characteristic) that someone experiences at work which is carried out by a person they interact with, but that person does not work for their employer.  </a:t>
            </a:r>
          </a:p>
          <a:p>
            <a:pPr marL="285750" lvl="1" indent="-285750">
              <a:buFont typeface="Arial,Sans-Serif"/>
              <a:buChar char="•"/>
            </a:pPr>
            <a:endParaRPr lang="en-GB" sz="1800">
              <a:solidFill>
                <a:srgbClr val="563B80"/>
              </a:solidFill>
              <a:latin typeface="Nunito"/>
            </a:endParaRPr>
          </a:p>
          <a:p>
            <a:pPr marL="285750" lvl="1" indent="-285750">
              <a:buFont typeface="Courier New"/>
              <a:buChar char="o"/>
            </a:pPr>
            <a:r>
              <a:rPr lang="en-GB" sz="1800">
                <a:solidFill>
                  <a:srgbClr val="563B80"/>
                </a:solidFill>
                <a:latin typeface="Nunito"/>
              </a:rPr>
              <a:t>For example, harassment from a customer, client or supplier. </a:t>
            </a:r>
            <a:endParaRPr lang="en-GB" sz="1800">
              <a:latin typeface="Nunito"/>
            </a:endParaRPr>
          </a:p>
          <a:p>
            <a:pPr marL="285750" indent="-285750">
              <a:buChar char="•"/>
            </a:pPr>
            <a:endParaRPr lang="en-GB" sz="1800">
              <a:solidFill>
                <a:srgbClr val="563B80"/>
              </a:solidFill>
              <a:latin typeface="Nunito"/>
            </a:endParaRPr>
          </a:p>
          <a:p>
            <a:pPr marL="285750" indent="-285750">
              <a:buChar char="•"/>
            </a:pPr>
            <a:r>
              <a:rPr lang="en-GB" sz="1800">
                <a:solidFill>
                  <a:srgbClr val="563B80"/>
                </a:solidFill>
                <a:latin typeface="Nunito"/>
              </a:rPr>
              <a:t>There is currently no specific protection against third-party harassment, but employers should still take reasonable steps to prevent or respond to it.</a:t>
            </a:r>
          </a:p>
          <a:p>
            <a:pPr marL="285750" indent="-285750">
              <a:buFont typeface="Arial"/>
              <a:buChar char="•"/>
            </a:pPr>
            <a:endParaRPr lang="en-GB" sz="1600">
              <a:solidFill>
                <a:srgbClr val="563B80"/>
              </a:solidFill>
            </a:endParaRPr>
          </a:p>
          <a:p>
            <a:pPr lvl="2"/>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3998045" cy="492412"/>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cs typeface="Nunito"/>
                <a:sym typeface="Nunito"/>
              </a:rPr>
              <a:t>Sexual harassment and employment law</a:t>
            </a:r>
            <a:endParaRPr lang="en" sz="1000">
              <a:ea typeface="Nunito"/>
              <a:sym typeface="Nunito"/>
            </a:endParaRPr>
          </a:p>
          <a:p>
            <a:endParaRPr lang="en" sz="1000" b="1">
              <a:solidFill>
                <a:srgbClr val="563B80"/>
              </a:solidFill>
              <a:latin typeface="Nunito"/>
              <a:ea typeface="Nunito"/>
              <a:cs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3005765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4" y="697066"/>
            <a:ext cx="8405829" cy="553968"/>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Non-disclosure agreements (NDAs)</a:t>
            </a: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637314" y="1251166"/>
            <a:ext cx="7494748" cy="2631459"/>
          </a:xfrm>
          <a:prstGeom prst="rect">
            <a:avLst/>
          </a:prstGeom>
          <a:noFill/>
          <a:ln>
            <a:noFill/>
          </a:ln>
        </p:spPr>
        <p:txBody>
          <a:bodyPr spcFirstLastPara="1" wrap="square" lIns="91425" tIns="91425" rIns="91425" bIns="91425" anchor="t" anchorCtr="0">
            <a:spAutoFit/>
          </a:bodyPr>
          <a:lstStyle/>
          <a:p>
            <a:pPr marL="285750" lvl="2" indent="-285750">
              <a:buChar char="•"/>
            </a:pPr>
            <a:endParaRPr lang="en-GB" sz="1800">
              <a:solidFill>
                <a:srgbClr val="563B80"/>
              </a:solidFill>
              <a:latin typeface="Nunito"/>
            </a:endParaRPr>
          </a:p>
          <a:p>
            <a:pPr marL="285750" lvl="2" indent="-285750">
              <a:buChar char="•"/>
            </a:pPr>
            <a:r>
              <a:rPr lang="en-GB" sz="1800">
                <a:solidFill>
                  <a:srgbClr val="563B80"/>
                </a:solidFill>
                <a:latin typeface="Nunito"/>
              </a:rPr>
              <a:t>NDAs (also known as confidentiality agreements) are written agreements that prevent someone from sharing information.</a:t>
            </a:r>
            <a:endParaRPr lang="en-US" sz="1800">
              <a:latin typeface="Nunito"/>
            </a:endParaRPr>
          </a:p>
          <a:p>
            <a:pPr marL="285750" lvl="2" indent="-285750">
              <a:buChar char="•"/>
            </a:pPr>
            <a:endParaRPr lang="en-GB" sz="1800">
              <a:solidFill>
                <a:srgbClr val="563B80"/>
              </a:solidFill>
              <a:latin typeface="Nunito"/>
            </a:endParaRPr>
          </a:p>
          <a:p>
            <a:pPr marL="285750" lvl="2" indent="-285750">
              <a:buChar char="•"/>
            </a:pPr>
            <a:r>
              <a:rPr lang="en-GB" sz="1800">
                <a:solidFill>
                  <a:srgbClr val="563B80"/>
                </a:solidFill>
                <a:latin typeface="Nunito"/>
              </a:rPr>
              <a:t>There are some circumstances where NDAs may be appropriate.</a:t>
            </a:r>
          </a:p>
          <a:p>
            <a:pPr marL="285750" lvl="2" indent="-285750">
              <a:buChar char="•"/>
            </a:pPr>
            <a:endParaRPr lang="en-GB" sz="1800">
              <a:solidFill>
                <a:srgbClr val="563B80"/>
              </a:solidFill>
              <a:latin typeface="Nunito"/>
            </a:endParaRPr>
          </a:p>
          <a:p>
            <a:pPr marL="285750" lvl="2" indent="-285750">
              <a:buChar char="•"/>
            </a:pPr>
            <a:r>
              <a:rPr lang="en-GB" sz="1800">
                <a:solidFill>
                  <a:srgbClr val="563B80"/>
                </a:solidFill>
                <a:latin typeface="Nunito"/>
              </a:rPr>
              <a:t>However, significant concerns arise about the potential mis-use of NDAs in sexual harassment cases.</a:t>
            </a:r>
          </a:p>
          <a:p>
            <a:pPr marL="285750" lvl="2" indent="-285750">
              <a:buChar char="•"/>
            </a:pPr>
            <a:endParaRPr lang="en-GB" sz="1500">
              <a:solidFill>
                <a:srgbClr val="563B80"/>
              </a:solidFill>
            </a:endParaRPr>
          </a:p>
        </p:txBody>
      </p:sp>
      <p:sp>
        <p:nvSpPr>
          <p:cNvPr id="300" name="Google Shape;300;p22"/>
          <p:cNvSpPr txBox="1"/>
          <p:nvPr/>
        </p:nvSpPr>
        <p:spPr>
          <a:xfrm>
            <a:off x="562325" y="197475"/>
            <a:ext cx="1878300"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cs typeface="Nunito"/>
                <a:sym typeface="Nunito"/>
              </a:rPr>
              <a:t>Non-disclosure agreements</a:t>
            </a:r>
            <a:endParaRPr sz="1000" b="1">
              <a:solidFill>
                <a:srgbClr val="563B80"/>
              </a:solidFill>
              <a:latin typeface="Nunito"/>
              <a:ea typeface="Nunito"/>
              <a:cs typeface="Nunito"/>
              <a:sym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3609692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4" y="697066"/>
            <a:ext cx="8405829" cy="553968"/>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Non-disclosure agreements (NDAs) (continued)</a:t>
            </a: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637314" y="1251166"/>
            <a:ext cx="7494748" cy="3693288"/>
          </a:xfrm>
          <a:prstGeom prst="rect">
            <a:avLst/>
          </a:prstGeom>
          <a:noFill/>
          <a:ln>
            <a:noFill/>
          </a:ln>
        </p:spPr>
        <p:txBody>
          <a:bodyPr spcFirstLastPara="1" wrap="square" lIns="91425" tIns="91425" rIns="91425" bIns="91425" anchor="t" anchorCtr="0">
            <a:spAutoFit/>
          </a:bodyPr>
          <a:lstStyle/>
          <a:p>
            <a:pPr marL="285750" lvl="2" indent="-285750">
              <a:buChar char="•"/>
            </a:pPr>
            <a:endParaRPr lang="en-GB" sz="1800">
              <a:solidFill>
                <a:srgbClr val="563B80"/>
              </a:solidFill>
              <a:latin typeface="Nunito"/>
            </a:endParaRPr>
          </a:p>
          <a:p>
            <a:pPr marL="285750" lvl="2" indent="-285750">
              <a:buChar char="•"/>
            </a:pPr>
            <a:r>
              <a:rPr lang="en-GB" sz="1800">
                <a:solidFill>
                  <a:srgbClr val="563B80"/>
                </a:solidFill>
                <a:latin typeface="Nunito"/>
              </a:rPr>
              <a:t>Employers should only use NDAs where it is lawful to do so.</a:t>
            </a:r>
          </a:p>
          <a:p>
            <a:pPr marL="285750" lvl="2" indent="-285750">
              <a:buChar char="•"/>
            </a:pPr>
            <a:endParaRPr lang="en-GB" sz="1800">
              <a:solidFill>
                <a:srgbClr val="563B80"/>
              </a:solidFill>
              <a:latin typeface="Nunito"/>
            </a:endParaRPr>
          </a:p>
          <a:p>
            <a:pPr marL="285750" lvl="2" indent="-285750">
              <a:buChar char="•"/>
            </a:pPr>
            <a:r>
              <a:rPr lang="en-GB" sz="1800">
                <a:solidFill>
                  <a:srgbClr val="563B80"/>
                </a:solidFill>
                <a:latin typeface="Nunito"/>
              </a:rPr>
              <a:t>It is unlawful to use NDAs to prevent a worker from reporting a criminal offence, whistleblowing, or doing anything required by law.</a:t>
            </a:r>
          </a:p>
          <a:p>
            <a:pPr marL="285750" lvl="2" indent="-285750">
              <a:buChar char="•"/>
            </a:pPr>
            <a:endParaRPr lang="en-GB" sz="1800">
              <a:solidFill>
                <a:srgbClr val="563B80"/>
              </a:solidFill>
              <a:latin typeface="Nunito"/>
            </a:endParaRPr>
          </a:p>
          <a:p>
            <a:pPr marL="285750" lvl="2" indent="-285750">
              <a:buChar char="•"/>
            </a:pPr>
            <a:r>
              <a:rPr lang="en-GB" sz="1800">
                <a:solidFill>
                  <a:srgbClr val="563B80"/>
                </a:solidFill>
                <a:latin typeface="Nunito"/>
              </a:rPr>
              <a:t>Legal advice should be sought prior to signing an NDA on whether the terms of the agreement are appropriate, or whether it is necessary at all.</a:t>
            </a:r>
          </a:p>
          <a:p>
            <a:pPr marL="285750" lvl="2" indent="-285750">
              <a:buChar char="•"/>
            </a:pPr>
            <a:endParaRPr lang="en-GB" sz="1800">
              <a:solidFill>
                <a:srgbClr val="563B80"/>
              </a:solidFill>
              <a:latin typeface="Nunito"/>
              <a:ea typeface="Open Sans"/>
            </a:endParaRPr>
          </a:p>
          <a:p>
            <a:pPr marL="285750" lvl="2" indent="-285750">
              <a:buChar char="•"/>
            </a:pPr>
            <a:r>
              <a:rPr lang="en-GB" sz="1800">
                <a:solidFill>
                  <a:srgbClr val="563B80"/>
                </a:solidFill>
                <a:latin typeface="Nunito"/>
                <a:ea typeface="Open Sans"/>
              </a:rPr>
              <a:t>Where someone has concerns after signing an NDA, they can still seek legal advice about the terms of the agreement.</a:t>
            </a:r>
          </a:p>
          <a:p>
            <a:pPr lvl="2"/>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1878300" cy="338700"/>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Non-disclosure agreements</a:t>
            </a:r>
            <a:endParaRPr lang="en-US"/>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2523329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63B80"/>
        </a:solidFill>
        <a:effectLst/>
      </p:bgPr>
    </p:bg>
    <p:spTree>
      <p:nvGrpSpPr>
        <p:cNvPr id="1" name="Shape 551"/>
        <p:cNvGrpSpPr/>
        <p:nvPr/>
      </p:nvGrpSpPr>
      <p:grpSpPr>
        <a:xfrm>
          <a:off x="0" y="0"/>
          <a:ext cx="0" cy="0"/>
          <a:chOff x="0" y="0"/>
          <a:chExt cx="0" cy="0"/>
        </a:xfrm>
      </p:grpSpPr>
      <p:sp>
        <p:nvSpPr>
          <p:cNvPr id="553" name="Google Shape;553;p31"/>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4" name="Google Shape;554;p31"/>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5" name="Google Shape;555;p31"/>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6" name="Google Shape;556;p31"/>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7" name="Google Shape;557;p31"/>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8" name="Google Shape;558;p31"/>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9" name="Google Shape;559;p31"/>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0" name="Google Shape;560;p31"/>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1" name="Google Shape;561;p31"/>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2" name="Google Shape;562;p31"/>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3" name="Google Shape;563;p31"/>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4" name="Google Shape;564;p31"/>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grpSp>
        <p:nvGrpSpPr>
          <p:cNvPr id="566" name="Google Shape;566;p31"/>
          <p:cNvGrpSpPr/>
          <p:nvPr/>
        </p:nvGrpSpPr>
        <p:grpSpPr>
          <a:xfrm>
            <a:off x="887250" y="707920"/>
            <a:ext cx="5311437" cy="3203077"/>
            <a:chOff x="3270063" y="1034491"/>
            <a:chExt cx="5311437" cy="3203077"/>
          </a:xfrm>
        </p:grpSpPr>
        <p:sp>
          <p:nvSpPr>
            <p:cNvPr id="567" name="Google Shape;567;p31"/>
            <p:cNvSpPr txBox="1"/>
            <p:nvPr/>
          </p:nvSpPr>
          <p:spPr>
            <a:xfrm>
              <a:off x="3270063" y="1034491"/>
              <a:ext cx="5221200" cy="892522"/>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r>
                <a:rPr lang="en" sz="3600">
                  <a:solidFill>
                    <a:srgbClr val="FFF8F8"/>
                  </a:solidFill>
                  <a:latin typeface="Nunito Black"/>
                  <a:sym typeface="Nunito Black"/>
                </a:rPr>
                <a:t>Quick break</a:t>
              </a:r>
              <a:endParaRPr lang="en-US"/>
            </a:p>
          </p:txBody>
        </p:sp>
        <p:sp>
          <p:nvSpPr>
            <p:cNvPr id="568" name="Google Shape;568;p31"/>
            <p:cNvSpPr txBox="1"/>
            <p:nvPr/>
          </p:nvSpPr>
          <p:spPr>
            <a:xfrm>
              <a:off x="3360300" y="3683600"/>
              <a:ext cx="52212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endParaRPr lang="en" kern="0">
                <a:solidFill>
                  <a:srgbClr val="FFF8F8"/>
                </a:solidFill>
                <a:latin typeface="Nunito Black"/>
                <a:ea typeface="Nunito Black"/>
                <a:cs typeface="Nunito Black"/>
              </a:endParaRPr>
            </a:p>
          </p:txBody>
        </p:sp>
      </p:grpSp>
      <p:pic>
        <p:nvPicPr>
          <p:cNvPr id="18" name="Picture 17" descr="Table with two cups">
            <a:extLst>
              <a:ext uri="{FF2B5EF4-FFF2-40B4-BE49-F238E27FC236}">
                <a16:creationId xmlns:a16="http://schemas.microsoft.com/office/drawing/2014/main" id="{4A6474FB-724A-4E24-A7A8-A41D06EA8E19}"/>
              </a:ext>
            </a:extLst>
          </p:cNvPr>
          <p:cNvPicPr>
            <a:picLocks noChangeAspect="1"/>
          </p:cNvPicPr>
          <p:nvPr/>
        </p:nvPicPr>
        <p:blipFill>
          <a:blip r:embed="rId3"/>
          <a:stretch>
            <a:fillRect/>
          </a:stretch>
        </p:blipFill>
        <p:spPr>
          <a:xfrm>
            <a:off x="3216889" y="1459900"/>
            <a:ext cx="2854993" cy="3460598"/>
          </a:xfrm>
          <a:prstGeom prst="rect">
            <a:avLst/>
          </a:prstGeom>
        </p:spPr>
      </p:pic>
      <p:sp>
        <p:nvSpPr>
          <p:cNvPr id="19" name="Google Shape;567;p31">
            <a:extLst>
              <a:ext uri="{FF2B5EF4-FFF2-40B4-BE49-F238E27FC236}">
                <a16:creationId xmlns:a16="http://schemas.microsoft.com/office/drawing/2014/main" id="{64F11D7F-36FE-48D0-9C5F-8D417875640D}"/>
              </a:ext>
            </a:extLst>
          </p:cNvPr>
          <p:cNvSpPr txBox="1"/>
          <p:nvPr/>
        </p:nvSpPr>
        <p:spPr>
          <a:xfrm>
            <a:off x="5803845" y="4225771"/>
            <a:ext cx="5221200" cy="1292631"/>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endParaRPr lang="en">
              <a:solidFill>
                <a:srgbClr val="FFF8F8"/>
              </a:solidFill>
              <a:latin typeface="Nunito "/>
              <a:sym typeface="Nunito Black"/>
            </a:endParaRPr>
          </a:p>
          <a:p>
            <a:pPr defTabSz="914378">
              <a:spcBef>
                <a:spcPts val="600"/>
              </a:spcBef>
              <a:spcAft>
                <a:spcPts val="600"/>
              </a:spcAft>
            </a:pPr>
            <a:r>
              <a:rPr lang="en">
                <a:solidFill>
                  <a:srgbClr val="FFF8F8"/>
                </a:solidFill>
                <a:latin typeface="Nunito "/>
                <a:sym typeface="Nunito Black"/>
              </a:rPr>
              <a:t>I</a:t>
            </a:r>
            <a:r>
              <a:rPr lang="en-GB">
                <a:solidFill>
                  <a:srgbClr val="FFF8F8"/>
                </a:solidFill>
                <a:latin typeface="Nunito "/>
                <a:sym typeface="Nunito Black"/>
              </a:rPr>
              <a:t>m</a:t>
            </a:r>
            <a:r>
              <a:rPr lang="en">
                <a:solidFill>
                  <a:srgbClr val="FFF8F8"/>
                </a:solidFill>
                <a:latin typeface="Nunito "/>
                <a:sym typeface="Nunito Black"/>
              </a:rPr>
              <a:t>age credit:  </a:t>
            </a:r>
            <a:r>
              <a:rPr lang="en-GB">
                <a:solidFill>
                  <a:srgbClr val="FFF8F8"/>
                </a:solidFill>
                <a:latin typeface="Nunito "/>
                <a:sym typeface="Nunito Black"/>
              </a:rPr>
              <a:t>Jorge Margarido, Blush</a:t>
            </a:r>
            <a:r>
              <a:rPr lang="en">
                <a:solidFill>
                  <a:srgbClr val="FFF8F8"/>
                </a:solidFill>
                <a:latin typeface="Nunito "/>
                <a:sym typeface="Nunito Black"/>
              </a:rPr>
              <a:t> </a:t>
            </a:r>
            <a:endParaRPr lang="en"/>
          </a:p>
          <a:p>
            <a:pPr defTabSz="914378">
              <a:spcBef>
                <a:spcPts val="600"/>
              </a:spcBef>
              <a:spcAft>
                <a:spcPts val="600"/>
              </a:spcAft>
            </a:pPr>
            <a:endParaRPr lang="en">
              <a:solidFill>
                <a:srgbClr val="FFF8F8"/>
              </a:solidFill>
              <a:latin typeface="Nunito "/>
            </a:endParaRPr>
          </a:p>
        </p:txBody>
      </p:sp>
    </p:spTree>
    <p:extLst>
      <p:ext uri="{BB962C8B-B14F-4D97-AF65-F5344CB8AC3E}">
        <p14:creationId xmlns:p14="http://schemas.microsoft.com/office/powerpoint/2010/main" val="165637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0808" y="697066"/>
            <a:ext cx="7998849" cy="553968"/>
          </a:xfrm>
          <a:prstGeom prst="rect">
            <a:avLst/>
          </a:prstGeom>
          <a:noFill/>
          <a:ln>
            <a:noFill/>
          </a:ln>
        </p:spPr>
        <p:txBody>
          <a:bodyPr spcFirstLastPara="1" wrap="square" lIns="91425" tIns="91425" rIns="91425" bIns="91425" anchor="t" anchorCtr="0">
            <a:spAutoFit/>
          </a:bodyPr>
          <a:lstStyle/>
          <a:p>
            <a:r>
              <a:rPr lang="en-GB" sz="2400" b="1">
                <a:solidFill>
                  <a:srgbClr val="563B80"/>
                </a:solidFill>
                <a:latin typeface="Nunito"/>
                <a:ea typeface="Nunito"/>
                <a:cs typeface="Nunito"/>
              </a:rPr>
              <a:t>Potential employment options</a:t>
            </a: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183371"/>
            <a:ext cx="7494748" cy="4385786"/>
          </a:xfrm>
          <a:prstGeom prst="rect">
            <a:avLst/>
          </a:prstGeom>
          <a:noFill/>
          <a:ln>
            <a:noFill/>
          </a:ln>
        </p:spPr>
        <p:txBody>
          <a:bodyPr spcFirstLastPara="1" wrap="square" lIns="91425" tIns="91425" rIns="91425" bIns="91425" anchor="t" anchorCtr="0">
            <a:spAutoFit/>
          </a:bodyPr>
          <a:lstStyle/>
          <a:p>
            <a:pPr marL="285750" indent="-285750">
              <a:buFont typeface="Wingdings" panose="020B0604020202020204" pitchFamily="34" charset="0"/>
              <a:buChar char="Ø"/>
            </a:pPr>
            <a:r>
              <a:rPr lang="en-GB" sz="1500">
                <a:solidFill>
                  <a:srgbClr val="563B80"/>
                </a:solidFill>
                <a:latin typeface="Nunito"/>
                <a:ea typeface="Open Sans"/>
                <a:cs typeface="Open Sans"/>
              </a:rPr>
              <a:t>Check</a:t>
            </a:r>
            <a:r>
              <a:rPr lang="en-GB" sz="1500">
                <a:solidFill>
                  <a:srgbClr val="563B80"/>
                </a:solidFill>
                <a:latin typeface="Nunito"/>
                <a:ea typeface="Open Sans"/>
                <a:cs typeface="Open Sans"/>
                <a:sym typeface="Open Sans"/>
              </a:rPr>
              <a:t> the employer's relevant policies and procedures. </a:t>
            </a:r>
            <a:endParaRPr lang="en-GB" sz="1500">
              <a:solidFill>
                <a:srgbClr val="563B80"/>
              </a:solidFill>
              <a:latin typeface="Nunito"/>
              <a:ea typeface="Open Sans"/>
              <a:cs typeface="Open Sans"/>
            </a:endParaRPr>
          </a:p>
          <a:p>
            <a:r>
              <a:rPr lang="en-GB" sz="1500">
                <a:solidFill>
                  <a:srgbClr val="563B80"/>
                </a:solidFill>
                <a:latin typeface="Nunito"/>
                <a:ea typeface="Open Sans"/>
                <a:cs typeface="Open Sans"/>
                <a:sym typeface="Open Sans"/>
              </a:rPr>
              <a:t>These could include:</a:t>
            </a:r>
            <a:endParaRPr lang="en-GB"/>
          </a:p>
          <a:p>
            <a:endParaRPr lang="en-GB" sz="1500">
              <a:solidFill>
                <a:srgbClr val="563B80"/>
              </a:solidFill>
              <a:latin typeface="Nunito"/>
              <a:ea typeface="Open Sans"/>
              <a:cs typeface="Open Sans"/>
            </a:endParaRPr>
          </a:p>
          <a:p>
            <a:pPr marL="285750" indent="-285750">
              <a:buFont typeface="Wingdings"/>
              <a:buChar char="Ø"/>
            </a:pPr>
            <a:endParaRPr lang="en-GB" sz="1500">
              <a:solidFill>
                <a:srgbClr val="563B80"/>
              </a:solidFill>
              <a:latin typeface="Nunito"/>
              <a:ea typeface="Open Sans"/>
              <a:cs typeface="Open Sans"/>
              <a:sym typeface="Open Sans"/>
            </a:endParaRPr>
          </a:p>
          <a:p>
            <a:pPr marL="285750" indent="-285750">
              <a:buFont typeface="Wingdings"/>
              <a:buChar char="Ø"/>
            </a:pPr>
            <a:endParaRPr lang="en-GB" sz="1500">
              <a:solidFill>
                <a:srgbClr val="563B80"/>
              </a:solidFill>
              <a:latin typeface="Nunito"/>
              <a:ea typeface="Open Sans"/>
              <a:cs typeface="Open Sans"/>
            </a:endParaRPr>
          </a:p>
          <a:p>
            <a:pPr marL="285750" lvl="2" indent="-285750">
              <a:buFont typeface="Arial"/>
              <a:buChar char="•"/>
            </a:pPr>
            <a:endParaRPr lang="en-GB" sz="1500">
              <a:solidFill>
                <a:srgbClr val="563B80"/>
              </a:solidFill>
              <a:latin typeface="Nunito"/>
              <a:ea typeface="Open Sans"/>
              <a:cs typeface="Open Sans"/>
              <a:sym typeface="Open Sans"/>
            </a:endParaRPr>
          </a:p>
          <a:p>
            <a:pPr marL="285750" indent="-285750">
              <a:buFont typeface="Wingdings" panose="020B0604020202020204" pitchFamily="34" charset="0"/>
              <a:buChar char="Ø"/>
            </a:pPr>
            <a:r>
              <a:rPr lang="en-GB" sz="1500">
                <a:solidFill>
                  <a:srgbClr val="563B80"/>
                </a:solidFill>
                <a:latin typeface="Nunito"/>
                <a:ea typeface="Open Sans"/>
                <a:cs typeface="Open Sans"/>
                <a:sym typeface="Open Sans"/>
              </a:rPr>
              <a:t>Lodge grievance</a:t>
            </a:r>
            <a:endParaRPr lang="en-GB" sz="1500">
              <a:solidFill>
                <a:srgbClr val="563B80"/>
              </a:solidFill>
              <a:latin typeface="Nunito"/>
              <a:ea typeface="Open Sans"/>
              <a:cs typeface="Open Sans"/>
            </a:endParaRPr>
          </a:p>
          <a:p>
            <a:pPr marL="285750" indent="-285750">
              <a:buFont typeface="Wingdings" panose="020B0604020202020204" pitchFamily="34" charset="0"/>
              <a:buChar char="Ø"/>
            </a:pPr>
            <a:endParaRPr lang="en-GB" sz="1500">
              <a:solidFill>
                <a:srgbClr val="563B80"/>
              </a:solidFill>
              <a:latin typeface="Nunito"/>
              <a:ea typeface="Open Sans"/>
              <a:cs typeface="Open Sans"/>
              <a:sym typeface="Open Sans"/>
            </a:endParaRPr>
          </a:p>
          <a:p>
            <a:pPr marL="285750" indent="-285750">
              <a:buFont typeface="Wingdings" panose="020B0604020202020204" pitchFamily="34" charset="0"/>
              <a:buChar char="Ø"/>
            </a:pPr>
            <a:r>
              <a:rPr lang="en-GB" sz="1500">
                <a:solidFill>
                  <a:srgbClr val="563B80"/>
                </a:solidFill>
                <a:latin typeface="Nunito"/>
                <a:ea typeface="Open Sans"/>
                <a:cs typeface="Open Sans"/>
                <a:sym typeface="Open Sans"/>
              </a:rPr>
              <a:t>Contact trade union representative (if they are a member)</a:t>
            </a:r>
            <a:endParaRPr lang="en-GB" sz="1500">
              <a:solidFill>
                <a:srgbClr val="563B80"/>
              </a:solidFill>
              <a:latin typeface="Nunito"/>
              <a:ea typeface="Open Sans"/>
              <a:cs typeface="Open Sans"/>
            </a:endParaRPr>
          </a:p>
          <a:p>
            <a:pPr marL="285750" indent="-285750">
              <a:buFont typeface="Wingdings" panose="020B0604020202020204" pitchFamily="34" charset="0"/>
              <a:buChar char="Ø"/>
            </a:pPr>
            <a:endParaRPr lang="en-GB" sz="1500">
              <a:solidFill>
                <a:srgbClr val="563B80"/>
              </a:solidFill>
              <a:latin typeface="Nunito"/>
              <a:ea typeface="Open Sans"/>
              <a:cs typeface="Open Sans"/>
            </a:endParaRPr>
          </a:p>
          <a:p>
            <a:pPr marL="285750" indent="-285750">
              <a:buFont typeface="Wingdings" panose="020B0604020202020204" pitchFamily="34" charset="0"/>
              <a:buChar char="Ø"/>
            </a:pPr>
            <a:r>
              <a:rPr lang="en-GB" sz="1500">
                <a:solidFill>
                  <a:srgbClr val="563B80"/>
                </a:solidFill>
                <a:latin typeface="Nunito"/>
                <a:ea typeface="Open Sans"/>
                <a:cs typeface="Open Sans"/>
              </a:rPr>
              <a:t>Seek legal advice/ representation</a:t>
            </a:r>
            <a:endParaRPr lang="en-GB" sz="1500">
              <a:solidFill>
                <a:srgbClr val="563B80"/>
              </a:solidFill>
              <a:latin typeface="Nunito"/>
              <a:ea typeface="Open Sans"/>
              <a:cs typeface="Open Sans"/>
              <a:sym typeface="Open Sans"/>
            </a:endParaRPr>
          </a:p>
          <a:p>
            <a:pPr marL="285750" indent="-285750">
              <a:buFont typeface="Wingdings" panose="020B0604020202020204" pitchFamily="34" charset="0"/>
              <a:buChar char="Ø"/>
            </a:pPr>
            <a:endParaRPr lang="en-GB" sz="1500">
              <a:solidFill>
                <a:srgbClr val="563B80"/>
              </a:solidFill>
              <a:latin typeface="Nunito"/>
              <a:ea typeface="Open Sans"/>
              <a:cs typeface="Open Sans"/>
            </a:endParaRPr>
          </a:p>
          <a:p>
            <a:pPr marL="285750" indent="-285750">
              <a:buFont typeface="Wingdings" panose="020B0604020202020204" pitchFamily="34" charset="0"/>
              <a:buChar char="Ø"/>
            </a:pPr>
            <a:r>
              <a:rPr lang="en-GB" sz="1500">
                <a:solidFill>
                  <a:srgbClr val="563B80"/>
                </a:solidFill>
                <a:latin typeface="Nunito"/>
                <a:ea typeface="Open Sans"/>
                <a:cs typeface="Open Sans"/>
                <a:sym typeface="Open Sans"/>
              </a:rPr>
              <a:t>Contact ACAS to start the Early Conciliation process</a:t>
            </a:r>
            <a:endParaRPr lang="en-GB" sz="1500">
              <a:solidFill>
                <a:srgbClr val="563B80"/>
              </a:solidFill>
              <a:latin typeface="Nunito"/>
              <a:ea typeface="Open Sans"/>
              <a:cs typeface="Open Sans"/>
            </a:endParaRPr>
          </a:p>
          <a:p>
            <a:pPr marL="285750" indent="-285750">
              <a:buFont typeface="Wingdings" panose="020B0604020202020204" pitchFamily="34" charset="0"/>
              <a:buChar char="Ø"/>
            </a:pPr>
            <a:endParaRPr lang="en-GB" sz="1500">
              <a:solidFill>
                <a:srgbClr val="563B80"/>
              </a:solidFill>
              <a:latin typeface="Nunito"/>
              <a:ea typeface="Open Sans"/>
              <a:cs typeface="Open Sans"/>
              <a:sym typeface="Open Sans"/>
            </a:endParaRPr>
          </a:p>
          <a:p>
            <a:pPr marL="285750" indent="-285750">
              <a:buFont typeface="Wingdings" panose="020B0604020202020204" pitchFamily="34" charset="0"/>
              <a:buChar char="Ø"/>
            </a:pPr>
            <a:r>
              <a:rPr lang="en-GB" sz="1500">
                <a:solidFill>
                  <a:srgbClr val="563B80"/>
                </a:solidFill>
                <a:latin typeface="Nunito"/>
                <a:ea typeface="Open Sans"/>
                <a:cs typeface="Open Sans"/>
                <a:sym typeface="Open Sans"/>
              </a:rPr>
              <a:t>Raise claim in the Employment Tribunal </a:t>
            </a:r>
            <a:endParaRPr lang="en-GB" sz="1500">
              <a:solidFill>
                <a:srgbClr val="563B80"/>
              </a:solidFill>
              <a:latin typeface="Nunito"/>
              <a:ea typeface="Open Sans"/>
              <a:cs typeface="Open Sans"/>
            </a:endParaRPr>
          </a:p>
          <a:p>
            <a:pPr marL="171450" lvl="4" indent="-171450">
              <a:buFont typeface="Arial" panose="020B0604020202020204" pitchFamily="34" charset="0"/>
              <a:buChar char="•"/>
            </a:pPr>
            <a:endParaRPr lang="en-GB" sz="1200">
              <a:solidFill>
                <a:srgbClr val="563B80"/>
              </a:solidFill>
              <a:highlight>
                <a:srgbClr val="FFFF00"/>
              </a:highlight>
              <a:latin typeface="Open Sans"/>
              <a:ea typeface="Open Sans"/>
              <a:cs typeface="Open Sans"/>
            </a:endParaRPr>
          </a:p>
          <a:p>
            <a:pPr marL="171450" indent="-171450">
              <a:buFont typeface="Arial" panose="020B0604020202020204" pitchFamily="34" charset="0"/>
              <a:buChar char="•"/>
            </a:pPr>
            <a:endParaRPr lang="en-GB" sz="1200">
              <a:solidFill>
                <a:srgbClr val="563B80"/>
              </a:solidFill>
              <a:highlight>
                <a:srgbClr val="FFFF00"/>
              </a:highlight>
              <a:latin typeface="Open Sans"/>
              <a:ea typeface="Open Sans"/>
              <a:cs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sym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2390195"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cs typeface="Nunito"/>
              </a:rPr>
              <a:t>Employment Tribunal Claims</a:t>
            </a: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
        <p:nvSpPr>
          <p:cNvPr id="10" name="Rectangle 9">
            <a:extLst>
              <a:ext uri="{FF2B5EF4-FFF2-40B4-BE49-F238E27FC236}">
                <a16:creationId xmlns:a16="http://schemas.microsoft.com/office/drawing/2014/main" id="{A447AA8D-0810-4FBB-8FCD-F12D97FFC9B4}"/>
              </a:ext>
            </a:extLst>
          </p:cNvPr>
          <p:cNvSpPr/>
          <p:nvPr/>
        </p:nvSpPr>
        <p:spPr>
          <a:xfrm>
            <a:off x="2122598" y="1925390"/>
            <a:ext cx="1384479" cy="551377"/>
          </a:xfrm>
          <a:prstGeom prst="rect">
            <a:avLst/>
          </a:prstGeom>
          <a:solidFill>
            <a:srgbClr val="5E44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cs typeface="Arial"/>
              </a:rPr>
              <a:t>Bullying and harassment</a:t>
            </a:r>
            <a:endParaRPr lang="en-GB"/>
          </a:p>
        </p:txBody>
      </p:sp>
      <p:sp>
        <p:nvSpPr>
          <p:cNvPr id="11" name="Rectangle 10">
            <a:extLst>
              <a:ext uri="{FF2B5EF4-FFF2-40B4-BE49-F238E27FC236}">
                <a16:creationId xmlns:a16="http://schemas.microsoft.com/office/drawing/2014/main" id="{96F29FE4-372A-4721-A0DA-C48C0D517190}"/>
              </a:ext>
            </a:extLst>
          </p:cNvPr>
          <p:cNvSpPr/>
          <p:nvPr/>
        </p:nvSpPr>
        <p:spPr>
          <a:xfrm>
            <a:off x="647565" y="1927402"/>
            <a:ext cx="1388504" cy="551378"/>
          </a:xfrm>
          <a:prstGeom prst="rect">
            <a:avLst/>
          </a:prstGeom>
          <a:solidFill>
            <a:srgbClr val="5E44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cs typeface="Arial"/>
              </a:rPr>
              <a:t>Grievance</a:t>
            </a:r>
          </a:p>
        </p:txBody>
      </p:sp>
      <p:sp>
        <p:nvSpPr>
          <p:cNvPr id="12" name="Rectangle 11">
            <a:extLst>
              <a:ext uri="{FF2B5EF4-FFF2-40B4-BE49-F238E27FC236}">
                <a16:creationId xmlns:a16="http://schemas.microsoft.com/office/drawing/2014/main" id="{3D0B1699-07DA-4D55-97E9-038AF2BF2188}"/>
              </a:ext>
            </a:extLst>
          </p:cNvPr>
          <p:cNvSpPr/>
          <p:nvPr/>
        </p:nvSpPr>
        <p:spPr>
          <a:xfrm>
            <a:off x="3591594" y="1925390"/>
            <a:ext cx="1380454" cy="555402"/>
          </a:xfrm>
          <a:prstGeom prst="rect">
            <a:avLst/>
          </a:prstGeom>
          <a:solidFill>
            <a:srgbClr val="5E44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cs typeface="Arial"/>
              </a:rPr>
              <a:t>Dignity at work</a:t>
            </a:r>
            <a:endParaRPr lang="en-GB"/>
          </a:p>
        </p:txBody>
      </p:sp>
      <p:sp>
        <p:nvSpPr>
          <p:cNvPr id="20" name="Rectangle 19">
            <a:extLst>
              <a:ext uri="{FF2B5EF4-FFF2-40B4-BE49-F238E27FC236}">
                <a16:creationId xmlns:a16="http://schemas.microsoft.com/office/drawing/2014/main" id="{A02F5BE6-2245-479F-AA98-FAE26F64BFFB}"/>
              </a:ext>
            </a:extLst>
          </p:cNvPr>
          <p:cNvSpPr/>
          <p:nvPr/>
        </p:nvSpPr>
        <p:spPr>
          <a:xfrm>
            <a:off x="5058578" y="1923379"/>
            <a:ext cx="1380453" cy="563452"/>
          </a:xfrm>
          <a:prstGeom prst="rect">
            <a:avLst/>
          </a:prstGeom>
          <a:solidFill>
            <a:srgbClr val="5E44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cs typeface="Arial"/>
              </a:rPr>
              <a:t>Equality and diversity</a:t>
            </a:r>
            <a:endParaRPr lang="en-GB"/>
          </a:p>
        </p:txBody>
      </p:sp>
      <p:sp>
        <p:nvSpPr>
          <p:cNvPr id="21" name="Rectangle 20">
            <a:extLst>
              <a:ext uri="{FF2B5EF4-FFF2-40B4-BE49-F238E27FC236}">
                <a16:creationId xmlns:a16="http://schemas.microsoft.com/office/drawing/2014/main" id="{B61C0DB9-FC3A-492B-A1F9-19E73FE52BD0}"/>
              </a:ext>
            </a:extLst>
          </p:cNvPr>
          <p:cNvSpPr/>
          <p:nvPr/>
        </p:nvSpPr>
        <p:spPr>
          <a:xfrm>
            <a:off x="6529588" y="1921366"/>
            <a:ext cx="1380454" cy="567475"/>
          </a:xfrm>
          <a:prstGeom prst="rect">
            <a:avLst/>
          </a:prstGeom>
          <a:solidFill>
            <a:srgbClr val="5E44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cs typeface="Arial"/>
              </a:rPr>
              <a:t>Whistleblowing</a:t>
            </a:r>
            <a:endParaRPr lang="en-GB"/>
          </a:p>
        </p:txBody>
      </p:sp>
      <p:sp>
        <p:nvSpPr>
          <p:cNvPr id="22" name="Rectangle 21">
            <a:extLst>
              <a:ext uri="{FF2B5EF4-FFF2-40B4-BE49-F238E27FC236}">
                <a16:creationId xmlns:a16="http://schemas.microsoft.com/office/drawing/2014/main" id="{42A85891-F832-44CE-9248-D0D4F9A1213D}"/>
              </a:ext>
            </a:extLst>
          </p:cNvPr>
          <p:cNvSpPr/>
          <p:nvPr/>
        </p:nvSpPr>
        <p:spPr>
          <a:xfrm>
            <a:off x="6531600" y="2571347"/>
            <a:ext cx="1380453" cy="567476"/>
          </a:xfrm>
          <a:prstGeom prst="rect">
            <a:avLst/>
          </a:prstGeom>
          <a:solidFill>
            <a:srgbClr val="5E44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cs typeface="Arial"/>
              </a:rPr>
              <a:t>Sexual harassment</a:t>
            </a:r>
            <a:endParaRPr lang="en-GB"/>
          </a:p>
        </p:txBody>
      </p:sp>
    </p:spTree>
    <p:extLst>
      <p:ext uri="{BB962C8B-B14F-4D97-AF65-F5344CB8AC3E}">
        <p14:creationId xmlns:p14="http://schemas.microsoft.com/office/powerpoint/2010/main" val="3896170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52BE839-2CF6-44D9-970B-DB4692B740E7}"/>
              </a:ext>
            </a:extLst>
          </p:cNvPr>
          <p:cNvGrpSpPr/>
          <p:nvPr/>
        </p:nvGrpSpPr>
        <p:grpSpPr>
          <a:xfrm>
            <a:off x="3925937" y="594649"/>
            <a:ext cx="4438846" cy="3954205"/>
            <a:chOff x="5234586" y="792865"/>
            <a:chExt cx="5918463" cy="5272269"/>
          </a:xfrm>
        </p:grpSpPr>
        <p:sp>
          <p:nvSpPr>
            <p:cNvPr id="14" name="Arrow: Bent-Up 13">
              <a:extLst>
                <a:ext uri="{FF2B5EF4-FFF2-40B4-BE49-F238E27FC236}">
                  <a16:creationId xmlns:a16="http://schemas.microsoft.com/office/drawing/2014/main" id="{1C377DE8-04D9-4C49-8932-B59C8347F873}"/>
                </a:ext>
              </a:extLst>
            </p:cNvPr>
            <p:cNvSpPr/>
            <p:nvPr/>
          </p:nvSpPr>
          <p:spPr>
            <a:xfrm rot="5400000">
              <a:off x="5450381" y="1695762"/>
              <a:ext cx="814506" cy="927286"/>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Shape 14">
              <a:extLst>
                <a:ext uri="{FF2B5EF4-FFF2-40B4-BE49-F238E27FC236}">
                  <a16:creationId xmlns:a16="http://schemas.microsoft.com/office/drawing/2014/main" id="{6C1854AE-E6E2-4BDC-918E-18465A49F2A0}"/>
                </a:ext>
              </a:extLst>
            </p:cNvPr>
            <p:cNvSpPr/>
            <p:nvPr/>
          </p:nvSpPr>
          <p:spPr>
            <a:xfrm>
              <a:off x="5234586" y="792865"/>
              <a:ext cx="1371149" cy="959760"/>
            </a:xfrm>
            <a:custGeom>
              <a:avLst/>
              <a:gdLst>
                <a:gd name="connsiteX0" fmla="*/ 0 w 1371149"/>
                <a:gd name="connsiteY0" fmla="*/ 159992 h 959760"/>
                <a:gd name="connsiteX1" fmla="*/ 159992 w 1371149"/>
                <a:gd name="connsiteY1" fmla="*/ 0 h 959760"/>
                <a:gd name="connsiteX2" fmla="*/ 1211157 w 1371149"/>
                <a:gd name="connsiteY2" fmla="*/ 0 h 959760"/>
                <a:gd name="connsiteX3" fmla="*/ 1371149 w 1371149"/>
                <a:gd name="connsiteY3" fmla="*/ 159992 h 959760"/>
                <a:gd name="connsiteX4" fmla="*/ 1371149 w 1371149"/>
                <a:gd name="connsiteY4" fmla="*/ 799768 h 959760"/>
                <a:gd name="connsiteX5" fmla="*/ 1211157 w 1371149"/>
                <a:gd name="connsiteY5" fmla="*/ 959760 h 959760"/>
                <a:gd name="connsiteX6" fmla="*/ 159992 w 1371149"/>
                <a:gd name="connsiteY6" fmla="*/ 959760 h 959760"/>
                <a:gd name="connsiteX7" fmla="*/ 0 w 1371149"/>
                <a:gd name="connsiteY7" fmla="*/ 799768 h 959760"/>
                <a:gd name="connsiteX8" fmla="*/ 0 w 1371149"/>
                <a:gd name="connsiteY8" fmla="*/ 159992 h 95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149" h="959760">
                  <a:moveTo>
                    <a:pt x="0" y="159992"/>
                  </a:moveTo>
                  <a:cubicBezTo>
                    <a:pt x="0" y="71631"/>
                    <a:pt x="71631" y="0"/>
                    <a:pt x="159992" y="0"/>
                  </a:cubicBezTo>
                  <a:lnTo>
                    <a:pt x="1211157" y="0"/>
                  </a:lnTo>
                  <a:cubicBezTo>
                    <a:pt x="1299518" y="0"/>
                    <a:pt x="1371149" y="71631"/>
                    <a:pt x="1371149" y="159992"/>
                  </a:cubicBezTo>
                  <a:lnTo>
                    <a:pt x="1371149" y="799768"/>
                  </a:lnTo>
                  <a:cubicBezTo>
                    <a:pt x="1371149" y="888129"/>
                    <a:pt x="1299518" y="959760"/>
                    <a:pt x="1211157" y="959760"/>
                  </a:cubicBezTo>
                  <a:lnTo>
                    <a:pt x="159992" y="959760"/>
                  </a:lnTo>
                  <a:cubicBezTo>
                    <a:pt x="71631" y="959760"/>
                    <a:pt x="0" y="888129"/>
                    <a:pt x="0" y="799768"/>
                  </a:cubicBezTo>
                  <a:lnTo>
                    <a:pt x="0" y="1599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65" tIns="80865" rIns="80865" bIns="80865" numCol="1" spcCol="1270" anchor="ctr" anchorCtr="0">
              <a:noAutofit/>
            </a:bodyPr>
            <a:lstStyle/>
            <a:p>
              <a:pPr algn="ctr" defTabSz="533400">
                <a:lnSpc>
                  <a:spcPct val="90000"/>
                </a:lnSpc>
                <a:spcBef>
                  <a:spcPct val="0"/>
                </a:spcBef>
                <a:spcAft>
                  <a:spcPct val="35000"/>
                </a:spcAft>
              </a:pPr>
              <a:r>
                <a:rPr lang="en-GB" sz="1200"/>
                <a:t>Contact ACAS to start Early Conciliation</a:t>
              </a:r>
            </a:p>
          </p:txBody>
        </p:sp>
        <p:sp>
          <p:nvSpPr>
            <p:cNvPr id="16" name="Rectangle 15">
              <a:extLst>
                <a:ext uri="{FF2B5EF4-FFF2-40B4-BE49-F238E27FC236}">
                  <a16:creationId xmlns:a16="http://schemas.microsoft.com/office/drawing/2014/main" id="{18DFA4A8-DD55-4013-A976-4DF613CFA271}"/>
                </a:ext>
              </a:extLst>
            </p:cNvPr>
            <p:cNvSpPr/>
            <p:nvPr/>
          </p:nvSpPr>
          <p:spPr>
            <a:xfrm>
              <a:off x="6605736" y="884400"/>
              <a:ext cx="997243" cy="7757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Arrow: Bent-Up 16">
              <a:extLst>
                <a:ext uri="{FF2B5EF4-FFF2-40B4-BE49-F238E27FC236}">
                  <a16:creationId xmlns:a16="http://schemas.microsoft.com/office/drawing/2014/main" id="{E4347119-2D54-4A1B-960A-E25CCB93BEC8}"/>
                </a:ext>
              </a:extLst>
            </p:cNvPr>
            <p:cNvSpPr/>
            <p:nvPr/>
          </p:nvSpPr>
          <p:spPr>
            <a:xfrm rot="5400000">
              <a:off x="6587210" y="2773889"/>
              <a:ext cx="814506" cy="927286"/>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Shape 17">
              <a:extLst>
                <a:ext uri="{FF2B5EF4-FFF2-40B4-BE49-F238E27FC236}">
                  <a16:creationId xmlns:a16="http://schemas.microsoft.com/office/drawing/2014/main" id="{C58DDC9A-DF9C-47C8-BD41-A8BC368BF73D}"/>
                </a:ext>
              </a:extLst>
            </p:cNvPr>
            <p:cNvSpPr/>
            <p:nvPr/>
          </p:nvSpPr>
          <p:spPr>
            <a:xfrm>
              <a:off x="6371415" y="1870992"/>
              <a:ext cx="1371149" cy="959760"/>
            </a:xfrm>
            <a:custGeom>
              <a:avLst/>
              <a:gdLst>
                <a:gd name="connsiteX0" fmla="*/ 0 w 1371149"/>
                <a:gd name="connsiteY0" fmla="*/ 159992 h 959760"/>
                <a:gd name="connsiteX1" fmla="*/ 159992 w 1371149"/>
                <a:gd name="connsiteY1" fmla="*/ 0 h 959760"/>
                <a:gd name="connsiteX2" fmla="*/ 1211157 w 1371149"/>
                <a:gd name="connsiteY2" fmla="*/ 0 h 959760"/>
                <a:gd name="connsiteX3" fmla="*/ 1371149 w 1371149"/>
                <a:gd name="connsiteY3" fmla="*/ 159992 h 959760"/>
                <a:gd name="connsiteX4" fmla="*/ 1371149 w 1371149"/>
                <a:gd name="connsiteY4" fmla="*/ 799768 h 959760"/>
                <a:gd name="connsiteX5" fmla="*/ 1211157 w 1371149"/>
                <a:gd name="connsiteY5" fmla="*/ 959760 h 959760"/>
                <a:gd name="connsiteX6" fmla="*/ 159992 w 1371149"/>
                <a:gd name="connsiteY6" fmla="*/ 959760 h 959760"/>
                <a:gd name="connsiteX7" fmla="*/ 0 w 1371149"/>
                <a:gd name="connsiteY7" fmla="*/ 799768 h 959760"/>
                <a:gd name="connsiteX8" fmla="*/ 0 w 1371149"/>
                <a:gd name="connsiteY8" fmla="*/ 159992 h 95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149" h="959760">
                  <a:moveTo>
                    <a:pt x="0" y="159992"/>
                  </a:moveTo>
                  <a:cubicBezTo>
                    <a:pt x="0" y="71631"/>
                    <a:pt x="71631" y="0"/>
                    <a:pt x="159992" y="0"/>
                  </a:cubicBezTo>
                  <a:lnTo>
                    <a:pt x="1211157" y="0"/>
                  </a:lnTo>
                  <a:cubicBezTo>
                    <a:pt x="1299518" y="0"/>
                    <a:pt x="1371149" y="71631"/>
                    <a:pt x="1371149" y="159992"/>
                  </a:cubicBezTo>
                  <a:lnTo>
                    <a:pt x="1371149" y="799768"/>
                  </a:lnTo>
                  <a:cubicBezTo>
                    <a:pt x="1371149" y="888129"/>
                    <a:pt x="1299518" y="959760"/>
                    <a:pt x="1211157" y="959760"/>
                  </a:cubicBezTo>
                  <a:lnTo>
                    <a:pt x="159992" y="959760"/>
                  </a:lnTo>
                  <a:cubicBezTo>
                    <a:pt x="71631" y="959760"/>
                    <a:pt x="0" y="888129"/>
                    <a:pt x="0" y="799768"/>
                  </a:cubicBezTo>
                  <a:lnTo>
                    <a:pt x="0" y="159992"/>
                  </a:lnTo>
                  <a:close/>
                </a:path>
              </a:pathLst>
            </a:custGeom>
            <a:solidFill>
              <a:schemeClr val="accent1">
                <a:alpha val="92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65" tIns="80865" rIns="80865" bIns="80865" numCol="1" spcCol="1270" anchor="ctr" anchorCtr="0">
              <a:noAutofit/>
            </a:bodyPr>
            <a:lstStyle/>
            <a:p>
              <a:pPr algn="ctr" defTabSz="533400">
                <a:lnSpc>
                  <a:spcPct val="90000"/>
                </a:lnSpc>
                <a:spcBef>
                  <a:spcPct val="0"/>
                </a:spcBef>
                <a:spcAft>
                  <a:spcPct val="35000"/>
                </a:spcAft>
              </a:pPr>
              <a:r>
                <a:rPr lang="en-GB" sz="1200"/>
                <a:t>Lodge tribunal claim (ET1) </a:t>
              </a:r>
            </a:p>
          </p:txBody>
        </p:sp>
        <p:sp>
          <p:nvSpPr>
            <p:cNvPr id="19" name="Rectangle 18">
              <a:extLst>
                <a:ext uri="{FF2B5EF4-FFF2-40B4-BE49-F238E27FC236}">
                  <a16:creationId xmlns:a16="http://schemas.microsoft.com/office/drawing/2014/main" id="{3E407550-8D7E-482F-8955-DB54100A834D}"/>
                </a:ext>
              </a:extLst>
            </p:cNvPr>
            <p:cNvSpPr/>
            <p:nvPr/>
          </p:nvSpPr>
          <p:spPr>
            <a:xfrm>
              <a:off x="7742564" y="1962527"/>
              <a:ext cx="997243" cy="7757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Arrow: Bent-Up 19">
              <a:extLst>
                <a:ext uri="{FF2B5EF4-FFF2-40B4-BE49-F238E27FC236}">
                  <a16:creationId xmlns:a16="http://schemas.microsoft.com/office/drawing/2014/main" id="{B6500663-D9FA-4BD4-8062-7559C278CABD}"/>
                </a:ext>
              </a:extLst>
            </p:cNvPr>
            <p:cNvSpPr/>
            <p:nvPr/>
          </p:nvSpPr>
          <p:spPr>
            <a:xfrm rot="5400000">
              <a:off x="7724038" y="3852016"/>
              <a:ext cx="814506" cy="927286"/>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Freeform: Shape 20">
              <a:extLst>
                <a:ext uri="{FF2B5EF4-FFF2-40B4-BE49-F238E27FC236}">
                  <a16:creationId xmlns:a16="http://schemas.microsoft.com/office/drawing/2014/main" id="{5C6F181E-FAF5-43E3-8C12-E9CBAF2E457A}"/>
                </a:ext>
              </a:extLst>
            </p:cNvPr>
            <p:cNvSpPr/>
            <p:nvPr/>
          </p:nvSpPr>
          <p:spPr>
            <a:xfrm>
              <a:off x="7508243" y="2949119"/>
              <a:ext cx="1371149" cy="959760"/>
            </a:xfrm>
            <a:custGeom>
              <a:avLst/>
              <a:gdLst>
                <a:gd name="connsiteX0" fmla="*/ 0 w 1371149"/>
                <a:gd name="connsiteY0" fmla="*/ 159992 h 959760"/>
                <a:gd name="connsiteX1" fmla="*/ 159992 w 1371149"/>
                <a:gd name="connsiteY1" fmla="*/ 0 h 959760"/>
                <a:gd name="connsiteX2" fmla="*/ 1211157 w 1371149"/>
                <a:gd name="connsiteY2" fmla="*/ 0 h 959760"/>
                <a:gd name="connsiteX3" fmla="*/ 1371149 w 1371149"/>
                <a:gd name="connsiteY3" fmla="*/ 159992 h 959760"/>
                <a:gd name="connsiteX4" fmla="*/ 1371149 w 1371149"/>
                <a:gd name="connsiteY4" fmla="*/ 799768 h 959760"/>
                <a:gd name="connsiteX5" fmla="*/ 1211157 w 1371149"/>
                <a:gd name="connsiteY5" fmla="*/ 959760 h 959760"/>
                <a:gd name="connsiteX6" fmla="*/ 159992 w 1371149"/>
                <a:gd name="connsiteY6" fmla="*/ 959760 h 959760"/>
                <a:gd name="connsiteX7" fmla="*/ 0 w 1371149"/>
                <a:gd name="connsiteY7" fmla="*/ 799768 h 959760"/>
                <a:gd name="connsiteX8" fmla="*/ 0 w 1371149"/>
                <a:gd name="connsiteY8" fmla="*/ 159992 h 95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149" h="959760">
                  <a:moveTo>
                    <a:pt x="0" y="159992"/>
                  </a:moveTo>
                  <a:cubicBezTo>
                    <a:pt x="0" y="71631"/>
                    <a:pt x="71631" y="0"/>
                    <a:pt x="159992" y="0"/>
                  </a:cubicBezTo>
                  <a:lnTo>
                    <a:pt x="1211157" y="0"/>
                  </a:lnTo>
                  <a:cubicBezTo>
                    <a:pt x="1299518" y="0"/>
                    <a:pt x="1371149" y="71631"/>
                    <a:pt x="1371149" y="159992"/>
                  </a:cubicBezTo>
                  <a:lnTo>
                    <a:pt x="1371149" y="799768"/>
                  </a:lnTo>
                  <a:cubicBezTo>
                    <a:pt x="1371149" y="888129"/>
                    <a:pt x="1299518" y="959760"/>
                    <a:pt x="1211157" y="959760"/>
                  </a:cubicBezTo>
                  <a:lnTo>
                    <a:pt x="159992" y="959760"/>
                  </a:lnTo>
                  <a:cubicBezTo>
                    <a:pt x="71631" y="959760"/>
                    <a:pt x="0" y="888129"/>
                    <a:pt x="0" y="799768"/>
                  </a:cubicBezTo>
                  <a:lnTo>
                    <a:pt x="0" y="159992"/>
                  </a:lnTo>
                  <a:close/>
                </a:path>
              </a:pathLst>
            </a:custGeom>
            <a:solidFill>
              <a:schemeClr val="accent1">
                <a:hueOff val="0"/>
                <a:satOff val="0"/>
                <a:lumOff val="0"/>
                <a:alpha val="86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65" tIns="80865" rIns="80865" bIns="80865" numCol="1" spcCol="1270" anchor="ctr" anchorCtr="0">
              <a:noAutofit/>
            </a:bodyPr>
            <a:lstStyle/>
            <a:p>
              <a:pPr algn="ctr" defTabSz="533400">
                <a:lnSpc>
                  <a:spcPct val="90000"/>
                </a:lnSpc>
                <a:spcBef>
                  <a:spcPct val="0"/>
                </a:spcBef>
                <a:spcAft>
                  <a:spcPct val="35000"/>
                </a:spcAft>
              </a:pPr>
              <a:r>
                <a:rPr lang="en-GB" sz="1200"/>
                <a:t>Employer lodges response (ET3)</a:t>
              </a:r>
            </a:p>
          </p:txBody>
        </p:sp>
        <p:sp>
          <p:nvSpPr>
            <p:cNvPr id="22" name="Rectangle 21">
              <a:extLst>
                <a:ext uri="{FF2B5EF4-FFF2-40B4-BE49-F238E27FC236}">
                  <a16:creationId xmlns:a16="http://schemas.microsoft.com/office/drawing/2014/main" id="{7E8F8696-0F2B-45C4-AE83-C23857D9E8FC}"/>
                </a:ext>
              </a:extLst>
            </p:cNvPr>
            <p:cNvSpPr/>
            <p:nvPr/>
          </p:nvSpPr>
          <p:spPr>
            <a:xfrm>
              <a:off x="8879393" y="3040654"/>
              <a:ext cx="997243" cy="7757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3" name="Arrow: Bent-Up 22">
              <a:extLst>
                <a:ext uri="{FF2B5EF4-FFF2-40B4-BE49-F238E27FC236}">
                  <a16:creationId xmlns:a16="http://schemas.microsoft.com/office/drawing/2014/main" id="{B431AF53-EC5C-4CF1-9229-165B22CC1F80}"/>
                </a:ext>
              </a:extLst>
            </p:cNvPr>
            <p:cNvSpPr/>
            <p:nvPr/>
          </p:nvSpPr>
          <p:spPr>
            <a:xfrm rot="5400000">
              <a:off x="8860867" y="4930143"/>
              <a:ext cx="814506" cy="927286"/>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Freeform: Shape 23">
              <a:extLst>
                <a:ext uri="{FF2B5EF4-FFF2-40B4-BE49-F238E27FC236}">
                  <a16:creationId xmlns:a16="http://schemas.microsoft.com/office/drawing/2014/main" id="{1633D0EE-45CD-4C79-84B0-3CF333DC2286}"/>
                </a:ext>
              </a:extLst>
            </p:cNvPr>
            <p:cNvSpPr/>
            <p:nvPr/>
          </p:nvSpPr>
          <p:spPr>
            <a:xfrm>
              <a:off x="8645072" y="4027247"/>
              <a:ext cx="1371149" cy="959760"/>
            </a:xfrm>
            <a:custGeom>
              <a:avLst/>
              <a:gdLst>
                <a:gd name="connsiteX0" fmla="*/ 0 w 1371149"/>
                <a:gd name="connsiteY0" fmla="*/ 159992 h 959760"/>
                <a:gd name="connsiteX1" fmla="*/ 159992 w 1371149"/>
                <a:gd name="connsiteY1" fmla="*/ 0 h 959760"/>
                <a:gd name="connsiteX2" fmla="*/ 1211157 w 1371149"/>
                <a:gd name="connsiteY2" fmla="*/ 0 h 959760"/>
                <a:gd name="connsiteX3" fmla="*/ 1371149 w 1371149"/>
                <a:gd name="connsiteY3" fmla="*/ 159992 h 959760"/>
                <a:gd name="connsiteX4" fmla="*/ 1371149 w 1371149"/>
                <a:gd name="connsiteY4" fmla="*/ 799768 h 959760"/>
                <a:gd name="connsiteX5" fmla="*/ 1211157 w 1371149"/>
                <a:gd name="connsiteY5" fmla="*/ 959760 h 959760"/>
                <a:gd name="connsiteX6" fmla="*/ 159992 w 1371149"/>
                <a:gd name="connsiteY6" fmla="*/ 959760 h 959760"/>
                <a:gd name="connsiteX7" fmla="*/ 0 w 1371149"/>
                <a:gd name="connsiteY7" fmla="*/ 799768 h 959760"/>
                <a:gd name="connsiteX8" fmla="*/ 0 w 1371149"/>
                <a:gd name="connsiteY8" fmla="*/ 159992 h 95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149" h="959760">
                  <a:moveTo>
                    <a:pt x="0" y="159992"/>
                  </a:moveTo>
                  <a:cubicBezTo>
                    <a:pt x="0" y="71631"/>
                    <a:pt x="71631" y="0"/>
                    <a:pt x="159992" y="0"/>
                  </a:cubicBezTo>
                  <a:lnTo>
                    <a:pt x="1211157" y="0"/>
                  </a:lnTo>
                  <a:cubicBezTo>
                    <a:pt x="1299518" y="0"/>
                    <a:pt x="1371149" y="71631"/>
                    <a:pt x="1371149" y="159992"/>
                  </a:cubicBezTo>
                  <a:lnTo>
                    <a:pt x="1371149" y="799768"/>
                  </a:lnTo>
                  <a:cubicBezTo>
                    <a:pt x="1371149" y="888129"/>
                    <a:pt x="1299518" y="959760"/>
                    <a:pt x="1211157" y="959760"/>
                  </a:cubicBezTo>
                  <a:lnTo>
                    <a:pt x="159992" y="959760"/>
                  </a:lnTo>
                  <a:cubicBezTo>
                    <a:pt x="71631" y="959760"/>
                    <a:pt x="0" y="888129"/>
                    <a:pt x="0" y="799768"/>
                  </a:cubicBezTo>
                  <a:lnTo>
                    <a:pt x="0" y="159992"/>
                  </a:lnTo>
                  <a:close/>
                </a:path>
              </a:pathLst>
            </a:custGeom>
            <a:solidFill>
              <a:schemeClr val="accent1">
                <a:hueOff val="0"/>
                <a:satOff val="0"/>
                <a:lumOff val="0"/>
                <a:alpha val="82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65" tIns="80865" rIns="80865" bIns="80865" numCol="1" spcCol="1270" anchor="ctr" anchorCtr="0">
              <a:noAutofit/>
            </a:bodyPr>
            <a:lstStyle/>
            <a:p>
              <a:pPr algn="ctr" defTabSz="533400">
                <a:lnSpc>
                  <a:spcPct val="90000"/>
                </a:lnSpc>
                <a:spcBef>
                  <a:spcPct val="0"/>
                </a:spcBef>
                <a:spcAft>
                  <a:spcPct val="35000"/>
                </a:spcAft>
              </a:pPr>
              <a:r>
                <a:rPr lang="en-GB" sz="1200"/>
                <a:t>Case Management </a:t>
              </a:r>
            </a:p>
          </p:txBody>
        </p:sp>
        <p:sp>
          <p:nvSpPr>
            <p:cNvPr id="25" name="Rectangle 24">
              <a:extLst>
                <a:ext uri="{FF2B5EF4-FFF2-40B4-BE49-F238E27FC236}">
                  <a16:creationId xmlns:a16="http://schemas.microsoft.com/office/drawing/2014/main" id="{3508CCE5-FBF1-40B8-B414-CD183D03D27C}"/>
                </a:ext>
              </a:extLst>
            </p:cNvPr>
            <p:cNvSpPr/>
            <p:nvPr/>
          </p:nvSpPr>
          <p:spPr>
            <a:xfrm>
              <a:off x="10016221" y="4118782"/>
              <a:ext cx="997243" cy="7757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6" name="Freeform: Shape 25">
              <a:extLst>
                <a:ext uri="{FF2B5EF4-FFF2-40B4-BE49-F238E27FC236}">
                  <a16:creationId xmlns:a16="http://schemas.microsoft.com/office/drawing/2014/main" id="{08EF93F9-5EFC-4F2B-A3A1-7B0B00CDDC9A}"/>
                </a:ext>
              </a:extLst>
            </p:cNvPr>
            <p:cNvSpPr/>
            <p:nvPr/>
          </p:nvSpPr>
          <p:spPr>
            <a:xfrm>
              <a:off x="9781900" y="5105374"/>
              <a:ext cx="1371149" cy="959760"/>
            </a:xfrm>
            <a:custGeom>
              <a:avLst/>
              <a:gdLst>
                <a:gd name="connsiteX0" fmla="*/ 0 w 1371149"/>
                <a:gd name="connsiteY0" fmla="*/ 159992 h 959760"/>
                <a:gd name="connsiteX1" fmla="*/ 159992 w 1371149"/>
                <a:gd name="connsiteY1" fmla="*/ 0 h 959760"/>
                <a:gd name="connsiteX2" fmla="*/ 1211157 w 1371149"/>
                <a:gd name="connsiteY2" fmla="*/ 0 h 959760"/>
                <a:gd name="connsiteX3" fmla="*/ 1371149 w 1371149"/>
                <a:gd name="connsiteY3" fmla="*/ 159992 h 959760"/>
                <a:gd name="connsiteX4" fmla="*/ 1371149 w 1371149"/>
                <a:gd name="connsiteY4" fmla="*/ 799768 h 959760"/>
                <a:gd name="connsiteX5" fmla="*/ 1211157 w 1371149"/>
                <a:gd name="connsiteY5" fmla="*/ 959760 h 959760"/>
                <a:gd name="connsiteX6" fmla="*/ 159992 w 1371149"/>
                <a:gd name="connsiteY6" fmla="*/ 959760 h 959760"/>
                <a:gd name="connsiteX7" fmla="*/ 0 w 1371149"/>
                <a:gd name="connsiteY7" fmla="*/ 799768 h 959760"/>
                <a:gd name="connsiteX8" fmla="*/ 0 w 1371149"/>
                <a:gd name="connsiteY8" fmla="*/ 159992 h 95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149" h="959760">
                  <a:moveTo>
                    <a:pt x="0" y="159992"/>
                  </a:moveTo>
                  <a:cubicBezTo>
                    <a:pt x="0" y="71631"/>
                    <a:pt x="71631" y="0"/>
                    <a:pt x="159992" y="0"/>
                  </a:cubicBezTo>
                  <a:lnTo>
                    <a:pt x="1211157" y="0"/>
                  </a:lnTo>
                  <a:cubicBezTo>
                    <a:pt x="1299518" y="0"/>
                    <a:pt x="1371149" y="71631"/>
                    <a:pt x="1371149" y="159992"/>
                  </a:cubicBezTo>
                  <a:lnTo>
                    <a:pt x="1371149" y="799768"/>
                  </a:lnTo>
                  <a:cubicBezTo>
                    <a:pt x="1371149" y="888129"/>
                    <a:pt x="1299518" y="959760"/>
                    <a:pt x="1211157" y="959760"/>
                  </a:cubicBezTo>
                  <a:lnTo>
                    <a:pt x="159992" y="959760"/>
                  </a:lnTo>
                  <a:cubicBezTo>
                    <a:pt x="71631" y="959760"/>
                    <a:pt x="0" y="888129"/>
                    <a:pt x="0" y="799768"/>
                  </a:cubicBezTo>
                  <a:lnTo>
                    <a:pt x="0" y="159992"/>
                  </a:lnTo>
                  <a:close/>
                </a:path>
              </a:pathLst>
            </a:custGeom>
            <a:solidFill>
              <a:schemeClr val="accent1">
                <a:hueOff val="0"/>
                <a:satOff val="0"/>
                <a:lumOff val="0"/>
                <a:alpha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65" tIns="80865" rIns="80865" bIns="80865" numCol="1" spcCol="1270" anchor="ctr" anchorCtr="0">
              <a:noAutofit/>
            </a:bodyPr>
            <a:lstStyle/>
            <a:p>
              <a:pPr algn="ctr" defTabSz="533400">
                <a:lnSpc>
                  <a:spcPct val="90000"/>
                </a:lnSpc>
                <a:spcBef>
                  <a:spcPct val="0"/>
                </a:spcBef>
                <a:spcAft>
                  <a:spcPct val="35000"/>
                </a:spcAft>
              </a:pPr>
              <a:r>
                <a:rPr lang="en-GB" sz="1200"/>
                <a:t>Full Hearing </a:t>
              </a:r>
            </a:p>
          </p:txBody>
        </p:sp>
      </p:grpSp>
      <p:sp>
        <p:nvSpPr>
          <p:cNvPr id="27" name="Flowchart: Connector 26">
            <a:extLst>
              <a:ext uri="{FF2B5EF4-FFF2-40B4-BE49-F238E27FC236}">
                <a16:creationId xmlns:a16="http://schemas.microsoft.com/office/drawing/2014/main" id="{3F2C6C69-BA77-4FFB-8253-213052722F9F}"/>
              </a:ext>
            </a:extLst>
          </p:cNvPr>
          <p:cNvSpPr/>
          <p:nvPr/>
        </p:nvSpPr>
        <p:spPr>
          <a:xfrm>
            <a:off x="5702234" y="180566"/>
            <a:ext cx="1065965" cy="997217"/>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3-month time limit</a:t>
            </a:r>
          </a:p>
        </p:txBody>
      </p:sp>
      <p:sp>
        <p:nvSpPr>
          <p:cNvPr id="28" name="Flowchart: Connector 27">
            <a:extLst>
              <a:ext uri="{FF2B5EF4-FFF2-40B4-BE49-F238E27FC236}">
                <a16:creationId xmlns:a16="http://schemas.microsoft.com/office/drawing/2014/main" id="{0FF7596D-7BA6-439D-915F-730C5C5ABBD3}"/>
              </a:ext>
            </a:extLst>
          </p:cNvPr>
          <p:cNvSpPr/>
          <p:nvPr/>
        </p:nvSpPr>
        <p:spPr>
          <a:xfrm>
            <a:off x="3657684" y="2447896"/>
            <a:ext cx="980285" cy="966750"/>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GB"/>
              <a:t>No fees </a:t>
            </a:r>
            <a:endParaRPr lang="en-GB">
              <a:cs typeface="Calibri"/>
            </a:endParaRPr>
          </a:p>
        </p:txBody>
      </p:sp>
      <p:sp>
        <p:nvSpPr>
          <p:cNvPr id="29" name="Flowchart: Connector 28">
            <a:extLst>
              <a:ext uri="{FF2B5EF4-FFF2-40B4-BE49-F238E27FC236}">
                <a16:creationId xmlns:a16="http://schemas.microsoft.com/office/drawing/2014/main" id="{4C1FF837-172F-4B8B-AE87-DA7C27777156}"/>
              </a:ext>
            </a:extLst>
          </p:cNvPr>
          <p:cNvSpPr/>
          <p:nvPr/>
        </p:nvSpPr>
        <p:spPr>
          <a:xfrm>
            <a:off x="7274702" y="1288282"/>
            <a:ext cx="1347485" cy="1264429"/>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Witnesses</a:t>
            </a:r>
          </a:p>
        </p:txBody>
      </p:sp>
      <p:sp>
        <p:nvSpPr>
          <p:cNvPr id="30" name="Flowchart: Connector 29">
            <a:extLst>
              <a:ext uri="{FF2B5EF4-FFF2-40B4-BE49-F238E27FC236}">
                <a16:creationId xmlns:a16="http://schemas.microsoft.com/office/drawing/2014/main" id="{A14E5018-76D7-442D-BF5C-A0B1FE9A810C}"/>
              </a:ext>
            </a:extLst>
          </p:cNvPr>
          <p:cNvSpPr/>
          <p:nvPr/>
        </p:nvSpPr>
        <p:spPr>
          <a:xfrm>
            <a:off x="4876936" y="3685676"/>
            <a:ext cx="1431002" cy="1301400"/>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Settlement</a:t>
            </a:r>
          </a:p>
        </p:txBody>
      </p:sp>
      <p:sp>
        <p:nvSpPr>
          <p:cNvPr id="4" name="Title 3">
            <a:extLst>
              <a:ext uri="{FF2B5EF4-FFF2-40B4-BE49-F238E27FC236}">
                <a16:creationId xmlns:a16="http://schemas.microsoft.com/office/drawing/2014/main" id="{1DCC45B9-62C6-4CB4-ADA5-4FA1CECDB223}"/>
              </a:ext>
            </a:extLst>
          </p:cNvPr>
          <p:cNvSpPr>
            <a:spLocks noGrp="1"/>
          </p:cNvSpPr>
          <p:nvPr>
            <p:ph type="title"/>
          </p:nvPr>
        </p:nvSpPr>
        <p:spPr>
          <a:xfrm>
            <a:off x="628650" y="924920"/>
            <a:ext cx="7886700" cy="994172"/>
          </a:xfrm>
        </p:spPr>
        <p:txBody>
          <a:bodyPr>
            <a:normAutofit fontScale="90000"/>
          </a:bodyPr>
          <a:lstStyle/>
          <a:p>
            <a:pPr>
              <a:lnSpc>
                <a:spcPct val="100000"/>
              </a:lnSpc>
              <a:spcBef>
                <a:spcPts val="0"/>
              </a:spcBef>
            </a:pPr>
            <a:r>
              <a:rPr lang="en" b="1">
                <a:solidFill>
                  <a:srgbClr val="563B80"/>
                </a:solidFill>
                <a:latin typeface="Nunito"/>
              </a:rPr>
              <a:t>Employment</a:t>
            </a:r>
            <a:br>
              <a:rPr lang="en" b="1">
                <a:solidFill>
                  <a:srgbClr val="563B80"/>
                </a:solidFill>
                <a:latin typeface="Nunito"/>
              </a:rPr>
            </a:br>
            <a:r>
              <a:rPr lang="en" b="1">
                <a:solidFill>
                  <a:srgbClr val="563B80"/>
                </a:solidFill>
                <a:latin typeface="Nunito"/>
              </a:rPr>
              <a:t>Tribunal </a:t>
            </a:r>
            <a:endParaRPr lang="en-US">
              <a:ea typeface="+mj-lt"/>
              <a:cs typeface="+mj-lt"/>
            </a:endParaRPr>
          </a:p>
          <a:p>
            <a:pPr>
              <a:lnSpc>
                <a:spcPct val="100000"/>
              </a:lnSpc>
              <a:spcBef>
                <a:spcPts val="0"/>
              </a:spcBef>
            </a:pPr>
            <a:r>
              <a:rPr lang="en" b="1">
                <a:solidFill>
                  <a:srgbClr val="563B80"/>
                </a:solidFill>
                <a:latin typeface="Nunito"/>
              </a:rPr>
              <a:t>Process</a:t>
            </a:r>
            <a:endParaRPr lang="en-GB"/>
          </a:p>
        </p:txBody>
      </p:sp>
      <p:sp>
        <p:nvSpPr>
          <p:cNvPr id="5" name="Google Shape;300;p22">
            <a:extLst>
              <a:ext uri="{FF2B5EF4-FFF2-40B4-BE49-F238E27FC236}">
                <a16:creationId xmlns:a16="http://schemas.microsoft.com/office/drawing/2014/main" id="{08CFB64C-5139-43F9-AC3C-A57EB2B7C226}"/>
              </a:ext>
            </a:extLst>
          </p:cNvPr>
          <p:cNvSpPr txBox="1"/>
          <p:nvPr/>
        </p:nvSpPr>
        <p:spPr>
          <a:xfrm>
            <a:off x="562325" y="187734"/>
            <a:ext cx="2157555"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cs typeface="Nunito"/>
                <a:sym typeface="Nunito"/>
              </a:rPr>
              <a:t>Employment Tribunal Claims</a:t>
            </a:r>
            <a:endParaRPr lang="en" sz="1000" b="1">
              <a:solidFill>
                <a:srgbClr val="563B80"/>
              </a:solidFill>
              <a:latin typeface="Nunito"/>
              <a:ea typeface="Nunito"/>
              <a:cs typeface="Nunito"/>
            </a:endParaRPr>
          </a:p>
        </p:txBody>
      </p:sp>
      <p:cxnSp>
        <p:nvCxnSpPr>
          <p:cNvPr id="6" name="Google Shape;303;p22">
            <a:extLst>
              <a:ext uri="{FF2B5EF4-FFF2-40B4-BE49-F238E27FC236}">
                <a16:creationId xmlns:a16="http://schemas.microsoft.com/office/drawing/2014/main" id="{4E2E9E5C-9C85-4F3C-88B4-5112E8891EA5}"/>
              </a:ext>
            </a:extLst>
          </p:cNvPr>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cxnSp>
        <p:nvCxnSpPr>
          <p:cNvPr id="7" name="Google Shape;301;p22">
            <a:extLst>
              <a:ext uri="{FF2B5EF4-FFF2-40B4-BE49-F238E27FC236}">
                <a16:creationId xmlns:a16="http://schemas.microsoft.com/office/drawing/2014/main" id="{8E457236-2823-44D9-82A0-823AE0C41F1F}"/>
              </a:ext>
            </a:extLst>
          </p:cNvPr>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3555338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Information gathering</a:t>
            </a: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5" y="1111977"/>
            <a:ext cx="8309302" cy="3488104"/>
          </a:xfrm>
          <a:prstGeom prst="rect">
            <a:avLst/>
          </a:prstGeom>
          <a:noFill/>
          <a:ln>
            <a:noFill/>
          </a:ln>
        </p:spPr>
        <p:txBody>
          <a:bodyPr spcFirstLastPara="1" wrap="square" lIns="91425" tIns="91425" rIns="91425" bIns="91425" anchor="t" anchorCtr="0">
            <a:spAutoFit/>
          </a:bodyPr>
          <a:lstStyle/>
          <a:p>
            <a:pPr>
              <a:spcBef>
                <a:spcPts val="1000"/>
              </a:spcBef>
            </a:pPr>
            <a:r>
              <a:rPr lang="en-GB" sz="1800">
                <a:solidFill>
                  <a:srgbClr val="5E4485"/>
                </a:solidFill>
                <a:latin typeface="Nunito"/>
                <a:ea typeface="Open Sans"/>
              </a:rPr>
              <a:t>Questions a lawyer may ask about a person's experience of sexual harassment: </a:t>
            </a:r>
          </a:p>
          <a:p>
            <a:pPr>
              <a:spcBef>
                <a:spcPts val="1000"/>
              </a:spcBef>
            </a:pPr>
            <a:endParaRPr lang="en-GB" sz="1800">
              <a:solidFill>
                <a:srgbClr val="5E4485"/>
              </a:solidFill>
              <a:latin typeface="Nunito"/>
              <a:ea typeface="Open Sans"/>
            </a:endParaRPr>
          </a:p>
          <a:p>
            <a:pPr marL="971550" indent="-285750">
              <a:buFont typeface="Arial,Sans-Serif"/>
              <a:buChar char="•"/>
            </a:pPr>
            <a:r>
              <a:rPr lang="en-GB" sz="1800">
                <a:solidFill>
                  <a:srgbClr val="5E4485"/>
                </a:solidFill>
                <a:latin typeface="Nunito"/>
                <a:ea typeface="Open Sans"/>
              </a:rPr>
              <a:t>What happened? </a:t>
            </a:r>
            <a:endParaRPr lang="en-US" sz="1800">
              <a:ea typeface="Open Sans"/>
            </a:endParaRPr>
          </a:p>
          <a:p>
            <a:pPr marL="971550" indent="-285750">
              <a:buFont typeface="Arial,Sans-Serif"/>
              <a:buChar char="•"/>
            </a:pPr>
            <a:r>
              <a:rPr lang="en-GB" sz="1800">
                <a:solidFill>
                  <a:srgbClr val="5E4485"/>
                </a:solidFill>
                <a:latin typeface="Nunito"/>
                <a:ea typeface="Open Sans"/>
                <a:sym typeface="Open Sans"/>
              </a:rPr>
              <a:t>What is their relationship to the perpetrator? (E.g., colleague, customer, client, ex-partner, etc.)</a:t>
            </a:r>
            <a:endParaRPr lang="en-GB" sz="1800">
              <a:solidFill>
                <a:srgbClr val="5E4485"/>
              </a:solidFill>
              <a:latin typeface="Nunito"/>
              <a:ea typeface="Open Sans"/>
            </a:endParaRPr>
          </a:p>
          <a:p>
            <a:pPr marL="971550" indent="-285750">
              <a:buFont typeface="Arial,Sans-Serif"/>
              <a:buChar char="•"/>
            </a:pPr>
            <a:r>
              <a:rPr lang="en-GB" sz="1800">
                <a:solidFill>
                  <a:srgbClr val="5E4485"/>
                </a:solidFill>
                <a:latin typeface="Nunito"/>
                <a:ea typeface="Open Sans"/>
              </a:rPr>
              <a:t>When did the incident(s) take place?</a:t>
            </a:r>
          </a:p>
          <a:p>
            <a:pPr marL="971550" indent="-285750">
              <a:buFont typeface="Arial,Sans-Serif"/>
              <a:buChar char="•"/>
            </a:pPr>
            <a:r>
              <a:rPr lang="en-GB" sz="1800">
                <a:solidFill>
                  <a:srgbClr val="5E4485"/>
                </a:solidFill>
                <a:latin typeface="Nunito"/>
                <a:ea typeface="Open Sans"/>
              </a:rPr>
              <a:t>Where did it take place?</a:t>
            </a:r>
          </a:p>
          <a:p>
            <a:pPr marL="971550" indent="-285750">
              <a:buFont typeface="Arial,Sans-Serif"/>
              <a:buChar char="•"/>
            </a:pPr>
            <a:r>
              <a:rPr lang="en-GB" sz="1800">
                <a:solidFill>
                  <a:srgbClr val="5E4485"/>
                </a:solidFill>
                <a:latin typeface="Nunito"/>
                <a:ea typeface="Open Sans"/>
              </a:rPr>
              <a:t>Is the sexually harassing behaviour ongoing? </a:t>
            </a:r>
            <a:endParaRPr lang="en-US" sz="1800">
              <a:ea typeface="Open Sans"/>
            </a:endParaRPr>
          </a:p>
          <a:p>
            <a:pPr marL="1428750" lvl="1" indent="-285750">
              <a:buFont typeface="Arial,Sans-Serif" panose="020B0604020202020204" pitchFamily="34" charset="0"/>
              <a:buChar char="•"/>
            </a:pPr>
            <a:r>
              <a:rPr lang="en-GB" sz="1800">
                <a:solidFill>
                  <a:srgbClr val="5E4485"/>
                </a:solidFill>
                <a:latin typeface="Nunito"/>
                <a:ea typeface="Open Sans"/>
              </a:rPr>
              <a:t>If so, are they safe?</a:t>
            </a:r>
            <a:endParaRPr lang="en-GB">
              <a:ea typeface="Open Sans"/>
            </a:endParaRPr>
          </a:p>
          <a:p>
            <a:pPr marL="1428750" lvl="1" indent="-285750">
              <a:buFont typeface="Arial,Sans-Serif" panose="020B0604020202020204" pitchFamily="34" charset="0"/>
              <a:buChar char="•"/>
            </a:pPr>
            <a:r>
              <a:rPr lang="en-GB" sz="1800">
                <a:solidFill>
                  <a:srgbClr val="5E4485"/>
                </a:solidFill>
                <a:latin typeface="Nunito"/>
                <a:ea typeface="Open Sans"/>
              </a:rPr>
              <a:t>If not, when was the date of the last incident? </a:t>
            </a:r>
          </a:p>
        </p:txBody>
      </p:sp>
      <p:sp>
        <p:nvSpPr>
          <p:cNvPr id="300" name="Google Shape;300;p22"/>
          <p:cNvSpPr txBox="1"/>
          <p:nvPr/>
        </p:nvSpPr>
        <p:spPr>
          <a:xfrm>
            <a:off x="562325" y="197475"/>
            <a:ext cx="2963426"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Gathering information/ evidence</a:t>
            </a:r>
            <a:endParaRPr lang="en-US"/>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1050681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4" y="697066"/>
            <a:ext cx="5673105" cy="553968"/>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Information gathering (continued)</a:t>
            </a: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473104" y="1251244"/>
            <a:ext cx="7494747" cy="4154953"/>
          </a:xfrm>
          <a:prstGeom prst="rect">
            <a:avLst/>
          </a:prstGeom>
          <a:noFill/>
          <a:ln>
            <a:noFill/>
          </a:ln>
        </p:spPr>
        <p:txBody>
          <a:bodyPr spcFirstLastPara="1" wrap="square" lIns="91425" tIns="91425" rIns="91425" bIns="91425" anchor="t" anchorCtr="0">
            <a:spAutoFit/>
          </a:bodyPr>
          <a:lstStyle/>
          <a:p>
            <a:pPr marL="971550" indent="-285750">
              <a:buFont typeface="Arial" panose="020B0604020202020204" pitchFamily="34" charset="0"/>
              <a:buChar char="•"/>
            </a:pPr>
            <a:endParaRPr lang="en-GB" sz="1800">
              <a:solidFill>
                <a:srgbClr val="5E4485"/>
              </a:solidFill>
              <a:latin typeface="Nunito"/>
              <a:ea typeface="Open Sans"/>
              <a:cs typeface="Calibri"/>
              <a:sym typeface="Open Sans"/>
            </a:endParaRPr>
          </a:p>
          <a:p>
            <a:pPr marL="971550" indent="-285750">
              <a:buFont typeface="Arial" panose="020B0604020202020204" pitchFamily="34" charset="0"/>
              <a:buChar char="•"/>
            </a:pPr>
            <a:r>
              <a:rPr lang="en-GB" sz="1800">
                <a:solidFill>
                  <a:srgbClr val="5E4485"/>
                </a:solidFill>
                <a:latin typeface="Nunito"/>
                <a:ea typeface="Open Sans"/>
                <a:cs typeface="Calibri"/>
                <a:sym typeface="Open Sans"/>
              </a:rPr>
              <a:t>Do they have a written contract of employment? </a:t>
            </a:r>
            <a:endParaRPr lang="en-GB" sz="1800">
              <a:solidFill>
                <a:srgbClr val="5E4485"/>
              </a:solidFill>
              <a:latin typeface="Nunito"/>
              <a:ea typeface="Open Sans"/>
            </a:endParaRPr>
          </a:p>
          <a:p>
            <a:pPr marL="971550" indent="-285750">
              <a:buFont typeface="Arial,Sans-Serif" panose="020B0604020202020204" pitchFamily="34" charset="0"/>
              <a:buChar char="•"/>
            </a:pPr>
            <a:r>
              <a:rPr lang="en-GB" sz="1800">
                <a:solidFill>
                  <a:srgbClr val="5E4485"/>
                </a:solidFill>
                <a:latin typeface="Nunito"/>
                <a:ea typeface="Open Sans"/>
                <a:cs typeface="Calibri"/>
                <a:sym typeface="Open Sans"/>
              </a:rPr>
              <a:t>Does the employer have a policy relating to incidents of sexual harassment? </a:t>
            </a:r>
            <a:endParaRPr lang="en-GB" sz="1800">
              <a:solidFill>
                <a:srgbClr val="5E4485"/>
              </a:solidFill>
              <a:latin typeface="Nunito"/>
              <a:ea typeface="Open Sans"/>
            </a:endParaRPr>
          </a:p>
          <a:p>
            <a:pPr marL="971550" indent="-285750">
              <a:buFont typeface="Arial,Sans-Serif" panose="020B0604020202020204" pitchFamily="34" charset="0"/>
              <a:buChar char="•"/>
            </a:pPr>
            <a:r>
              <a:rPr lang="en-GB" sz="1800">
                <a:solidFill>
                  <a:srgbClr val="5E4485"/>
                </a:solidFill>
                <a:latin typeface="Nunito"/>
                <a:ea typeface="Open Sans"/>
                <a:cs typeface="Calibri"/>
                <a:sym typeface="Open Sans"/>
              </a:rPr>
              <a:t>Are they a member of a trade union? If so, have they sought advice from their union representative?</a:t>
            </a:r>
            <a:endParaRPr lang="en-US" sz="1800">
              <a:ea typeface="Open Sans"/>
              <a:sym typeface="Open Sans"/>
            </a:endParaRPr>
          </a:p>
          <a:p>
            <a:pPr marL="971550" indent="-285750">
              <a:buFont typeface="Arial,Sans-Serif" panose="020B0604020202020204" pitchFamily="34" charset="0"/>
              <a:buChar char="•"/>
            </a:pPr>
            <a:r>
              <a:rPr lang="en-GB" sz="1800">
                <a:solidFill>
                  <a:srgbClr val="5E4485"/>
                </a:solidFill>
                <a:latin typeface="Nunito"/>
                <a:ea typeface="Open Sans"/>
                <a:cs typeface="Calibri"/>
                <a:sym typeface="Open Sans"/>
              </a:rPr>
              <a:t>Have they spoken to a colleague?</a:t>
            </a:r>
            <a:endParaRPr lang="en-US" sz="1800">
              <a:solidFill>
                <a:srgbClr val="5E4485"/>
              </a:solidFill>
              <a:latin typeface="Nunito"/>
              <a:ea typeface="Open Sans"/>
              <a:sym typeface="Open Sans"/>
            </a:endParaRPr>
          </a:p>
          <a:p>
            <a:pPr marL="971550" indent="-285750">
              <a:buFont typeface="Arial,Sans-Serif" panose="020B0604020202020204" pitchFamily="34" charset="0"/>
              <a:buChar char="•"/>
            </a:pPr>
            <a:r>
              <a:rPr lang="en-GB" sz="1800">
                <a:solidFill>
                  <a:srgbClr val="5E4485"/>
                </a:solidFill>
                <a:latin typeface="Nunito"/>
                <a:ea typeface="Open Sans"/>
                <a:cs typeface="Calibri"/>
                <a:sym typeface="Open Sans"/>
              </a:rPr>
              <a:t>Have they:</a:t>
            </a:r>
            <a:endParaRPr lang="en-US" sz="1800">
              <a:solidFill>
                <a:srgbClr val="5E4485"/>
              </a:solidFill>
              <a:latin typeface="Nunito"/>
              <a:ea typeface="Open Sans"/>
            </a:endParaRPr>
          </a:p>
          <a:p>
            <a:pPr marL="1428750" lvl="1" indent="-285750">
              <a:buFont typeface="Arial,Sans-Serif" panose="020B0604020202020204" pitchFamily="34" charset="0"/>
              <a:buChar char="•"/>
            </a:pPr>
            <a:r>
              <a:rPr lang="en-GB" sz="1800">
                <a:solidFill>
                  <a:srgbClr val="5E4485"/>
                </a:solidFill>
                <a:latin typeface="Nunito"/>
                <a:ea typeface="Open Sans"/>
                <a:cs typeface="Calibri"/>
              </a:rPr>
              <a:t>Reported the incident(s) to their employer?</a:t>
            </a:r>
          </a:p>
          <a:p>
            <a:pPr marL="1428750" indent="-285750">
              <a:buFont typeface="Arial,Sans-Serif" panose="020B0604020202020204" pitchFamily="34" charset="0"/>
              <a:buChar char="•"/>
            </a:pPr>
            <a:r>
              <a:rPr lang="en-GB" sz="1800">
                <a:solidFill>
                  <a:srgbClr val="5E4485"/>
                </a:solidFill>
                <a:latin typeface="Nunito"/>
                <a:ea typeface="Open Sans"/>
                <a:cs typeface="Calibri"/>
              </a:rPr>
              <a:t>Raised a grievance?</a:t>
            </a:r>
          </a:p>
          <a:p>
            <a:pPr marL="1428750" lvl="1" indent="-285750">
              <a:buFont typeface="Arial,Sans-Serif" panose="020B0604020202020204" pitchFamily="34" charset="0"/>
              <a:buChar char="•"/>
            </a:pPr>
            <a:r>
              <a:rPr lang="en-GB" sz="1800">
                <a:solidFill>
                  <a:srgbClr val="5E4485"/>
                </a:solidFill>
                <a:latin typeface="Nunito"/>
                <a:ea typeface="Open Sans"/>
                <a:cs typeface="Calibri"/>
              </a:rPr>
              <a:t>Contacted Acas?</a:t>
            </a:r>
          </a:p>
          <a:p>
            <a:pPr marL="1428750" lvl="1" indent="-285750">
              <a:buFont typeface="Arial,Sans-Serif" panose="020B0604020202020204" pitchFamily="34" charset="0"/>
              <a:buChar char="•"/>
            </a:pPr>
            <a:r>
              <a:rPr lang="en-GB" sz="1800">
                <a:solidFill>
                  <a:srgbClr val="5E4485"/>
                </a:solidFill>
                <a:latin typeface="Nunito"/>
                <a:ea typeface="Open Sans"/>
                <a:cs typeface="Calibri"/>
                <a:sym typeface="Open Sans"/>
              </a:rPr>
              <a:t>Raised an action in the Employment Tribunal?</a:t>
            </a:r>
            <a:endParaRPr lang="en-GB" sz="1800">
              <a:solidFill>
                <a:srgbClr val="5E4485"/>
              </a:solidFill>
              <a:latin typeface="Nunito"/>
              <a:ea typeface="Open Sans"/>
            </a:endParaRPr>
          </a:p>
          <a:p>
            <a:pPr marL="971550" indent="-285750">
              <a:buFont typeface="Arial,Sans-Serif" panose="020B0604020202020204" pitchFamily="34" charset="0"/>
              <a:buChar char="•"/>
            </a:pPr>
            <a:endParaRPr lang="en-GB" sz="1800">
              <a:solidFill>
                <a:srgbClr val="5E4485"/>
              </a:solidFill>
              <a:latin typeface="Nunito"/>
              <a:ea typeface="Open Sans"/>
              <a:cs typeface="Calibri"/>
            </a:endParaRPr>
          </a:p>
          <a:p>
            <a:pPr marL="171450" lvl="2" indent="-171450">
              <a:buFont typeface="Arial" panose="020B0604020202020204" pitchFamily="34" charset="0"/>
              <a:buChar char="•"/>
            </a:pPr>
            <a:endParaRPr lang="en-GB" sz="1200">
              <a:solidFill>
                <a:schemeClr val="tx1"/>
              </a:solidFill>
              <a:latin typeface="Open Sans"/>
              <a:ea typeface="Open Sans"/>
              <a:cs typeface="Open Sans"/>
            </a:endParaRPr>
          </a:p>
          <a:p>
            <a:pPr lvl="2"/>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2875827"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Gathering information/ evidence</a:t>
            </a:r>
            <a:endParaRPr lang="en-US"/>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1919026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4521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563B80"/>
                </a:solidFill>
                <a:latin typeface="Nunito"/>
                <a:ea typeface="Nunito"/>
                <a:cs typeface="Nunito"/>
                <a:sym typeface="Nunito"/>
              </a:rPr>
              <a:t>Gathering Evidence </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251176"/>
            <a:ext cx="7494748" cy="4201120"/>
          </a:xfrm>
          <a:prstGeom prst="rect">
            <a:avLst/>
          </a:prstGeom>
          <a:noFill/>
          <a:ln>
            <a:noFill/>
          </a:ln>
        </p:spPr>
        <p:txBody>
          <a:bodyPr spcFirstLastPara="1" wrap="square" lIns="91425" tIns="91425" rIns="91425" bIns="91425" anchor="t" anchorCtr="0">
            <a:spAutoFit/>
          </a:bodyPr>
          <a:lstStyle/>
          <a:p>
            <a:pPr marL="171450" lvl="2" indent="-171450">
              <a:buFont typeface="Arial" panose="020B0604020202020204" pitchFamily="34" charset="0"/>
              <a:buChar char="•"/>
            </a:pPr>
            <a:r>
              <a:rPr lang="en-GB" sz="1700">
                <a:solidFill>
                  <a:srgbClr val="563B80"/>
                </a:solidFill>
                <a:latin typeface="Nunito"/>
                <a:ea typeface="Open Sans"/>
                <a:cs typeface="Open Sans"/>
                <a:sym typeface="Open Sans"/>
              </a:rPr>
              <a:t>It is useful for people who've experienced sexual harassment at work to:</a:t>
            </a:r>
            <a:endParaRPr lang="en-GB" sz="1700">
              <a:solidFill>
                <a:srgbClr val="563B80"/>
              </a:solidFill>
              <a:latin typeface="Nunito"/>
              <a:ea typeface="Open Sans"/>
              <a:cs typeface="Open Sans"/>
            </a:endParaRPr>
          </a:p>
          <a:p>
            <a:pPr marL="171450" lvl="2" indent="-171450">
              <a:buFont typeface="Arial" panose="020B0604020202020204" pitchFamily="34" charset="0"/>
              <a:buChar char="•"/>
            </a:pPr>
            <a:endParaRPr lang="en-GB" sz="1700">
              <a:solidFill>
                <a:srgbClr val="563B80"/>
              </a:solidFill>
              <a:latin typeface="Nunito"/>
              <a:ea typeface="Open Sans"/>
              <a:cs typeface="Open Sans"/>
            </a:endParaRPr>
          </a:p>
          <a:p>
            <a:pPr marL="971550" indent="-285750">
              <a:buFont typeface="Arial,Sans-Serif" panose="020B0604020202020204" pitchFamily="34" charset="0"/>
              <a:buChar char="•"/>
            </a:pPr>
            <a:r>
              <a:rPr lang="en-GB" sz="1700">
                <a:solidFill>
                  <a:srgbClr val="5E4485"/>
                </a:solidFill>
                <a:latin typeface="Nunito"/>
                <a:ea typeface="Open Sans"/>
                <a:cs typeface="Open Sans"/>
              </a:rPr>
              <a:t>Keep a note of:</a:t>
            </a:r>
          </a:p>
          <a:p>
            <a:pPr marL="1428750" lvl="1" indent="-285750">
              <a:buFont typeface="Arial,Sans-Serif" panose="020B0604020202020204" pitchFamily="34" charset="0"/>
              <a:buChar char="•"/>
            </a:pPr>
            <a:r>
              <a:rPr lang="en-GB" sz="1700">
                <a:solidFill>
                  <a:srgbClr val="5E4485"/>
                </a:solidFill>
                <a:latin typeface="Nunito"/>
                <a:ea typeface="Open Sans"/>
                <a:cs typeface="Open Sans"/>
              </a:rPr>
              <a:t>Date(s) and time(s) of the incident(s)</a:t>
            </a:r>
            <a:endParaRPr lang="en-GB" sz="1700">
              <a:ea typeface="Open Sans"/>
            </a:endParaRPr>
          </a:p>
          <a:p>
            <a:pPr marL="1428750" lvl="1" indent="-285750">
              <a:buFont typeface="Arial,Sans-Serif" panose="020B0604020202020204" pitchFamily="34" charset="0"/>
              <a:buChar char="•"/>
            </a:pPr>
            <a:r>
              <a:rPr lang="en-GB" sz="1700">
                <a:solidFill>
                  <a:srgbClr val="5E4485"/>
                </a:solidFill>
                <a:latin typeface="Nunito"/>
                <a:ea typeface="Open Sans"/>
                <a:cs typeface="Open Sans"/>
              </a:rPr>
              <a:t>What happened</a:t>
            </a:r>
            <a:endParaRPr lang="en-GB" sz="1700">
              <a:ea typeface="Open Sans"/>
            </a:endParaRPr>
          </a:p>
          <a:p>
            <a:pPr marL="1428750" lvl="1" indent="-285750">
              <a:buFont typeface="Arial,Sans-Serif" panose="020B0604020202020204" pitchFamily="34" charset="0"/>
              <a:buChar char="•"/>
            </a:pPr>
            <a:r>
              <a:rPr lang="en-GB" sz="1700">
                <a:solidFill>
                  <a:srgbClr val="5E4485"/>
                </a:solidFill>
                <a:latin typeface="Nunito"/>
                <a:ea typeface="Open Sans"/>
                <a:cs typeface="Open Sans"/>
              </a:rPr>
              <a:t>Where it took place</a:t>
            </a:r>
          </a:p>
          <a:p>
            <a:pPr marL="1428750" lvl="1" indent="-285750">
              <a:buFont typeface="Arial,Sans-Serif" panose="020B0604020202020204" pitchFamily="34" charset="0"/>
              <a:buChar char="•"/>
            </a:pPr>
            <a:r>
              <a:rPr lang="en-GB" sz="1700">
                <a:solidFill>
                  <a:srgbClr val="5E4485"/>
                </a:solidFill>
                <a:latin typeface="Nunito"/>
                <a:ea typeface="Open Sans"/>
                <a:cs typeface="Open Sans"/>
              </a:rPr>
              <a:t>Who was involved</a:t>
            </a:r>
          </a:p>
          <a:p>
            <a:pPr marL="1428750" lvl="1" indent="-285750">
              <a:buFont typeface="Arial,Sans-Serif" panose="020B0604020202020204" pitchFamily="34" charset="0"/>
              <a:buChar char="•"/>
            </a:pPr>
            <a:r>
              <a:rPr lang="en-GB" sz="1700">
                <a:solidFill>
                  <a:srgbClr val="5E4485"/>
                </a:solidFill>
                <a:latin typeface="Nunito"/>
                <a:ea typeface="Open Sans"/>
                <a:cs typeface="Open Sans"/>
              </a:rPr>
              <a:t>Any friends or witnesses who saw what happened or the effect it had on them. </a:t>
            </a:r>
          </a:p>
          <a:p>
            <a:pPr marL="1428750" lvl="1" indent="-285750">
              <a:buFont typeface="Arial,Sans-Serif" panose="020B0604020202020204" pitchFamily="34" charset="0"/>
              <a:buChar char="•"/>
            </a:pPr>
            <a:r>
              <a:rPr lang="en-GB" sz="1700">
                <a:solidFill>
                  <a:srgbClr val="5E4485"/>
                </a:solidFill>
                <a:latin typeface="Nunito"/>
                <a:ea typeface="Open Sans"/>
                <a:cs typeface="Open Sans"/>
              </a:rPr>
              <a:t>Any support accessed, e.g., GP or counsellor.</a:t>
            </a:r>
          </a:p>
          <a:p>
            <a:pPr marL="1428750" lvl="1" indent="-285750">
              <a:buFont typeface="Arial,Sans-Serif" panose="020B0604020202020204" pitchFamily="34" charset="0"/>
              <a:buChar char="•"/>
            </a:pPr>
            <a:endParaRPr lang="en-GB" sz="1700">
              <a:solidFill>
                <a:srgbClr val="5E4485"/>
              </a:solidFill>
              <a:latin typeface="Nunito"/>
              <a:ea typeface="Open Sans"/>
              <a:cs typeface="Open Sans"/>
            </a:endParaRPr>
          </a:p>
          <a:p>
            <a:pPr marL="971550" indent="-285750">
              <a:buFont typeface="Arial,Sans-Serif" panose="020B0604020202020204" pitchFamily="34" charset="0"/>
              <a:buChar char="•"/>
            </a:pPr>
            <a:r>
              <a:rPr lang="en-GB" sz="1700">
                <a:solidFill>
                  <a:srgbClr val="5E4485"/>
                </a:solidFill>
                <a:latin typeface="Nunito"/>
                <a:ea typeface="Open Sans"/>
                <a:cs typeface="Open Sans"/>
              </a:rPr>
              <a:t>Keep copies of any texts or emails the harasser sends; screenshots of any social media/ online incidents; and photos.</a:t>
            </a:r>
          </a:p>
          <a:p>
            <a:pPr marL="171450" lvl="3" indent="-171450">
              <a:buFont typeface="Courier New" panose="020B0604020202020204" pitchFamily="34" charset="0"/>
              <a:buChar char="o"/>
            </a:pPr>
            <a:endParaRPr lang="en-GB" sz="1600">
              <a:solidFill>
                <a:srgbClr val="563B80"/>
              </a:solidFill>
              <a:latin typeface="Nunito"/>
              <a:ea typeface="Open Sans"/>
              <a:cs typeface="Open Sans"/>
            </a:endParaRPr>
          </a:p>
          <a:p>
            <a:pPr marL="171450" lvl="3" indent="-171450">
              <a:buFont typeface="Courier New" panose="020B0604020202020204" pitchFamily="34" charset="0"/>
              <a:buChar char="o"/>
            </a:pPr>
            <a:endParaRPr lang="en-GB" sz="1200">
              <a:solidFill>
                <a:srgbClr val="563B80"/>
              </a:solidFill>
              <a:latin typeface="Open Sans"/>
              <a:ea typeface="Open Sans"/>
              <a:cs typeface="Open Sans"/>
            </a:endParaRPr>
          </a:p>
          <a:p>
            <a:pPr lvl="2"/>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3125209"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Gathering information/ evidence</a:t>
            </a:r>
            <a:endParaRPr lang="en-US"/>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3795099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19193" y="567670"/>
            <a:ext cx="6911809" cy="553968"/>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sym typeface="Nunito"/>
              </a:rPr>
              <a:t>Helpful information and further resources </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476060" y="981601"/>
            <a:ext cx="3908628" cy="3877954"/>
          </a:xfrm>
          <a:prstGeom prst="rect">
            <a:avLst/>
          </a:prstGeom>
          <a:noFill/>
          <a:ln>
            <a:noFill/>
          </a:ln>
        </p:spPr>
        <p:txBody>
          <a:bodyPr spcFirstLastPara="1" wrap="square" lIns="91425" tIns="91425" rIns="91425" bIns="91425" anchor="t" anchorCtr="0">
            <a:spAutoFit/>
          </a:bodyPr>
          <a:lstStyle/>
          <a:p>
            <a:pPr marL="171450" lvl="2" indent="-171450">
              <a:buFont typeface="Arial" panose="020B0604020202020204" pitchFamily="34" charset="0"/>
              <a:buChar char="•"/>
            </a:pPr>
            <a:r>
              <a:rPr lang="en-GB" sz="1600">
                <a:solidFill>
                  <a:srgbClr val="563B80"/>
                </a:solidFill>
                <a:latin typeface="Nunito"/>
                <a:ea typeface="Open Sans"/>
                <a:cs typeface="Open Sans"/>
              </a:rPr>
              <a:t>ACAS:</a:t>
            </a:r>
          </a:p>
          <a:p>
            <a:pPr lvl="2"/>
            <a:r>
              <a:rPr lang="en-GB" sz="1600">
                <a:solidFill>
                  <a:srgbClr val="563B80"/>
                </a:solidFill>
                <a:latin typeface="Nunito"/>
                <a:ea typeface="Open Sans"/>
                <a:cs typeface="Open Sans"/>
                <a:hlinkClick r:id="rId3"/>
              </a:rPr>
              <a:t>-</a:t>
            </a:r>
            <a:r>
              <a:rPr lang="en-GB" sz="1600">
                <a:solidFill>
                  <a:srgbClr val="563B80"/>
                </a:solidFill>
                <a:latin typeface="Nunito"/>
                <a:ea typeface="Open Sans"/>
                <a:cs typeface="Open Sans"/>
                <a:hlinkClick r:id="rId3">
                  <a:extLst>
                    <a:ext uri="{A12FA001-AC4F-418D-AE19-62706E023703}">
                      <ahyp:hlinkClr xmlns:ahyp="http://schemas.microsoft.com/office/drawing/2018/hyperlinkcolor" val="tx"/>
                    </a:ext>
                  </a:extLst>
                </a:hlinkClick>
              </a:rPr>
              <a:t> Sexual harassment</a:t>
            </a:r>
            <a:endParaRPr lang="en-GB" sz="1600">
              <a:solidFill>
                <a:srgbClr val="563B80"/>
              </a:solidFill>
              <a:latin typeface="Nunito"/>
              <a:ea typeface="Open Sans"/>
              <a:cs typeface="Open Sans"/>
            </a:endParaRPr>
          </a:p>
          <a:p>
            <a:pPr lvl="1"/>
            <a:r>
              <a:rPr lang="en-GB" sz="1600">
                <a:latin typeface="Nunito"/>
                <a:ea typeface="Open Sans"/>
                <a:hlinkClick r:id="rId4"/>
              </a:rPr>
              <a:t>- Early conciliation</a:t>
            </a:r>
            <a:r>
              <a:rPr lang="en-GB" sz="1600">
                <a:latin typeface="Nunito"/>
                <a:ea typeface="Open Sans"/>
              </a:rPr>
              <a:t> </a:t>
            </a:r>
          </a:p>
          <a:p>
            <a:pPr lvl="1"/>
            <a:r>
              <a:rPr lang="en-GB" sz="1600">
                <a:latin typeface="Nunito"/>
                <a:ea typeface="Open Sans"/>
                <a:hlinkClick r:id="rId5"/>
              </a:rPr>
              <a:t>- Grievance procedures</a:t>
            </a:r>
            <a:r>
              <a:rPr lang="en-GB" sz="1600">
                <a:latin typeface="Nunito"/>
                <a:ea typeface="Open Sans"/>
              </a:rPr>
              <a:t> </a:t>
            </a:r>
            <a:endParaRPr lang="en-GB" sz="1600">
              <a:latin typeface="Nunito"/>
            </a:endParaRPr>
          </a:p>
          <a:p>
            <a:pPr marL="171450" lvl="2" indent="-171450">
              <a:buFont typeface="Arial" panose="020B0604020202020204" pitchFamily="34" charset="0"/>
              <a:buChar char="•"/>
            </a:pPr>
            <a:endParaRPr lang="en-GB" sz="1600">
              <a:solidFill>
                <a:srgbClr val="563B80"/>
              </a:solidFill>
              <a:latin typeface="Nunito"/>
              <a:ea typeface="Open Sans"/>
              <a:cs typeface="Open Sans"/>
            </a:endParaRPr>
          </a:p>
          <a:p>
            <a:pPr marL="171450" lvl="2" indent="-171450">
              <a:buFont typeface="Arial" panose="020B0604020202020204" pitchFamily="34" charset="0"/>
              <a:buChar char="•"/>
            </a:pPr>
            <a:r>
              <a:rPr lang="en-GB" sz="1600">
                <a:solidFill>
                  <a:srgbClr val="563B80"/>
                </a:solidFill>
                <a:latin typeface="Nunito"/>
                <a:ea typeface="Open Sans"/>
                <a:cs typeface="Open Sans"/>
              </a:rPr>
              <a:t>Equality and Human Rights Commission:</a:t>
            </a:r>
            <a:endParaRPr lang="en-GB" sz="1600">
              <a:latin typeface="Nunito"/>
              <a:ea typeface="Open Sans"/>
            </a:endParaRPr>
          </a:p>
          <a:p>
            <a:pPr lvl="2"/>
            <a:r>
              <a:rPr lang="en-GB" sz="1600">
                <a:latin typeface="Nunito"/>
                <a:ea typeface="Open Sans"/>
                <a:hlinkClick r:id="rId6"/>
              </a:rPr>
              <a:t>- Sexual harassment in the workplace</a:t>
            </a:r>
            <a:endParaRPr lang="en-GB" sz="1600">
              <a:latin typeface="Nunito"/>
              <a:ea typeface="Open Sans"/>
            </a:endParaRPr>
          </a:p>
          <a:p>
            <a:pPr lvl="2">
              <a:buFont typeface="Arial" panose="020B0604020202020204" pitchFamily="34" charset="0"/>
            </a:pPr>
            <a:r>
              <a:rPr lang="en-GB" sz="1600">
                <a:latin typeface="Nunito"/>
                <a:ea typeface="Open Sans"/>
                <a:hlinkClick r:id="rId7"/>
              </a:rPr>
              <a:t>- EHRC technical guidance on sexual harassment</a:t>
            </a:r>
            <a:endParaRPr lang="en-GB" sz="1600">
              <a:latin typeface="Nunito"/>
              <a:ea typeface="Open Sans"/>
            </a:endParaRPr>
          </a:p>
          <a:p>
            <a:pPr lvl="1">
              <a:buFont typeface="Arial" panose="020B0604020202020204" pitchFamily="34" charset="0"/>
              <a:buChar char="•"/>
            </a:pPr>
            <a:endParaRPr lang="en-GB" sz="1600">
              <a:latin typeface="Nunito"/>
              <a:ea typeface="Open Sans"/>
            </a:endParaRPr>
          </a:p>
          <a:p>
            <a:pPr marL="171450" lvl="2" indent="-171450">
              <a:buFont typeface="Arial,Sans-Serif"/>
              <a:buChar char="•"/>
            </a:pPr>
            <a:r>
              <a:rPr lang="en-GB" sz="1600">
                <a:solidFill>
                  <a:srgbClr val="563B80"/>
                </a:solidFill>
                <a:latin typeface="Nunito"/>
                <a:ea typeface="Open Sans"/>
                <a:cs typeface="Open Sans"/>
              </a:rPr>
              <a:t>Support organisations</a:t>
            </a:r>
            <a:endParaRPr lang="en-GB" sz="1600">
              <a:latin typeface="Nunito"/>
            </a:endParaRPr>
          </a:p>
          <a:p>
            <a:pPr lvl="1"/>
            <a:r>
              <a:rPr lang="en-GB" sz="1600">
                <a:latin typeface="Nunito"/>
                <a:ea typeface="Open Sans"/>
                <a:hlinkClick r:id="rId8"/>
              </a:rPr>
              <a:t>- SWRC advocacy support</a:t>
            </a:r>
            <a:r>
              <a:rPr lang="en-GB" sz="1600">
                <a:latin typeface="Nunito"/>
                <a:ea typeface="Open Sans"/>
              </a:rPr>
              <a:t> </a:t>
            </a:r>
          </a:p>
          <a:p>
            <a:pPr lvl="1"/>
            <a:r>
              <a:rPr lang="en-GB" sz="1600">
                <a:latin typeface="Nunito"/>
                <a:ea typeface="Open Sans"/>
                <a:hlinkClick r:id="rId9"/>
              </a:rPr>
              <a:t>- Rape Crisis Scotland helpline</a:t>
            </a:r>
            <a:r>
              <a:rPr lang="en-GB" sz="1600">
                <a:latin typeface="Nunito"/>
                <a:ea typeface="Open Sans"/>
              </a:rPr>
              <a:t> </a:t>
            </a:r>
          </a:p>
          <a:p>
            <a:r>
              <a:rPr lang="en-GB" sz="1600">
                <a:latin typeface="Nunito"/>
                <a:ea typeface="Open Sans"/>
                <a:hlinkClick r:id="rId10"/>
              </a:rPr>
              <a:t>- SWRC list of support services</a:t>
            </a:r>
            <a:r>
              <a:rPr lang="en-GB" sz="1600">
                <a:latin typeface="Nunito"/>
                <a:ea typeface="Open Sans"/>
              </a:rPr>
              <a:t>    	</a:t>
            </a:r>
          </a:p>
        </p:txBody>
      </p:sp>
      <p:sp>
        <p:nvSpPr>
          <p:cNvPr id="300" name="Google Shape;300;p22"/>
          <p:cNvSpPr txBox="1"/>
          <p:nvPr/>
        </p:nvSpPr>
        <p:spPr>
          <a:xfrm>
            <a:off x="562325" y="197475"/>
            <a:ext cx="3579811" cy="338524"/>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sym typeface="Nunito"/>
              </a:rPr>
              <a:t>Helpful information &amp; further resources</a:t>
            </a:r>
            <a:endParaRPr lang="en-US"/>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pic>
        <p:nvPicPr>
          <p:cNvPr id="3" name="Picture 2" descr="Two people searching for information. Mail, laptop and magnifying glasses">
            <a:extLst>
              <a:ext uri="{FF2B5EF4-FFF2-40B4-BE49-F238E27FC236}">
                <a16:creationId xmlns:a16="http://schemas.microsoft.com/office/drawing/2014/main" id="{D36DA744-70B9-4458-8048-2A81CC77ADA9}"/>
              </a:ext>
            </a:extLst>
          </p:cNvPr>
          <p:cNvPicPr>
            <a:picLocks noChangeAspect="1"/>
          </p:cNvPicPr>
          <p:nvPr/>
        </p:nvPicPr>
        <p:blipFill>
          <a:blip r:embed="rId11"/>
          <a:stretch>
            <a:fillRect/>
          </a:stretch>
        </p:blipFill>
        <p:spPr>
          <a:xfrm>
            <a:off x="4462310" y="1447249"/>
            <a:ext cx="4205630" cy="2681089"/>
          </a:xfrm>
          <a:prstGeom prst="rect">
            <a:avLst/>
          </a:prstGeom>
        </p:spPr>
      </p:pic>
      <p:sp>
        <p:nvSpPr>
          <p:cNvPr id="2" name="TextBox 1">
            <a:extLst>
              <a:ext uri="{FF2B5EF4-FFF2-40B4-BE49-F238E27FC236}">
                <a16:creationId xmlns:a16="http://schemas.microsoft.com/office/drawing/2014/main" id="{E9C16035-90CF-4B6E-B102-C8A7B1E2C091}"/>
              </a:ext>
            </a:extLst>
          </p:cNvPr>
          <p:cNvSpPr txBox="1"/>
          <p:nvPr/>
        </p:nvSpPr>
        <p:spPr>
          <a:xfrm>
            <a:off x="4387362" y="4215912"/>
            <a:ext cx="446649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Nunito"/>
              </a:rPr>
              <a:t>Image credit: Elina Cecilia Giglio, Blush</a:t>
            </a:r>
            <a:endParaRPr lang="en-GB"/>
          </a:p>
        </p:txBody>
      </p:sp>
    </p:spTree>
    <p:extLst>
      <p:ext uri="{BB962C8B-B14F-4D97-AF65-F5344CB8AC3E}">
        <p14:creationId xmlns:p14="http://schemas.microsoft.com/office/powerpoint/2010/main" val="21481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63B80"/>
        </a:solidFill>
        <a:effectLst/>
      </p:bgPr>
    </p:bg>
    <p:spTree>
      <p:nvGrpSpPr>
        <p:cNvPr id="1" name="Shape 551"/>
        <p:cNvGrpSpPr/>
        <p:nvPr/>
      </p:nvGrpSpPr>
      <p:grpSpPr>
        <a:xfrm>
          <a:off x="0" y="0"/>
          <a:ext cx="0" cy="0"/>
          <a:chOff x="0" y="0"/>
          <a:chExt cx="0" cy="0"/>
        </a:xfrm>
      </p:grpSpPr>
      <p:sp>
        <p:nvSpPr>
          <p:cNvPr id="553" name="Google Shape;553;p31"/>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4" name="Google Shape;554;p31"/>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5" name="Google Shape;555;p31"/>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6" name="Google Shape;556;p31"/>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7" name="Google Shape;557;p31"/>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8" name="Google Shape;558;p31"/>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9" name="Google Shape;559;p31"/>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0" name="Google Shape;560;p31"/>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1" name="Google Shape;561;p31"/>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2" name="Google Shape;562;p31"/>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3" name="Google Shape;563;p31"/>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4" name="Google Shape;564;p31"/>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grpSp>
        <p:nvGrpSpPr>
          <p:cNvPr id="566" name="Google Shape;566;p31"/>
          <p:cNvGrpSpPr/>
          <p:nvPr/>
        </p:nvGrpSpPr>
        <p:grpSpPr>
          <a:xfrm>
            <a:off x="887250" y="707920"/>
            <a:ext cx="5311437" cy="3203077"/>
            <a:chOff x="3270063" y="1034491"/>
            <a:chExt cx="5311437" cy="3203077"/>
          </a:xfrm>
        </p:grpSpPr>
        <p:sp>
          <p:nvSpPr>
            <p:cNvPr id="567" name="Google Shape;567;p31"/>
            <p:cNvSpPr txBox="1"/>
            <p:nvPr/>
          </p:nvSpPr>
          <p:spPr>
            <a:xfrm>
              <a:off x="3270063" y="1034491"/>
              <a:ext cx="5221200" cy="892522"/>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r>
                <a:rPr lang="en" sz="3600">
                  <a:solidFill>
                    <a:srgbClr val="FFF8F8"/>
                  </a:solidFill>
                  <a:latin typeface="Nunito Black"/>
                  <a:sym typeface="Nunito Black"/>
                </a:rPr>
                <a:t>Quick break</a:t>
              </a:r>
              <a:endParaRPr lang="en-US"/>
            </a:p>
          </p:txBody>
        </p:sp>
        <p:sp>
          <p:nvSpPr>
            <p:cNvPr id="568" name="Google Shape;568;p31"/>
            <p:cNvSpPr txBox="1"/>
            <p:nvPr/>
          </p:nvSpPr>
          <p:spPr>
            <a:xfrm>
              <a:off x="3360300" y="3683600"/>
              <a:ext cx="52212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endParaRPr lang="en" kern="0">
                <a:solidFill>
                  <a:srgbClr val="FFF8F8"/>
                </a:solidFill>
                <a:latin typeface="Nunito Black"/>
                <a:ea typeface="Nunito Black"/>
                <a:cs typeface="Nunito Black"/>
              </a:endParaRPr>
            </a:p>
          </p:txBody>
        </p:sp>
      </p:grpSp>
      <p:pic>
        <p:nvPicPr>
          <p:cNvPr id="18" name="Picture 17" descr="Table with two cups">
            <a:extLst>
              <a:ext uri="{FF2B5EF4-FFF2-40B4-BE49-F238E27FC236}">
                <a16:creationId xmlns:a16="http://schemas.microsoft.com/office/drawing/2014/main" id="{4A6474FB-724A-4E24-A7A8-A41D06EA8E19}"/>
              </a:ext>
            </a:extLst>
          </p:cNvPr>
          <p:cNvPicPr>
            <a:picLocks noChangeAspect="1"/>
          </p:cNvPicPr>
          <p:nvPr/>
        </p:nvPicPr>
        <p:blipFill>
          <a:blip r:embed="rId3"/>
          <a:stretch>
            <a:fillRect/>
          </a:stretch>
        </p:blipFill>
        <p:spPr>
          <a:xfrm>
            <a:off x="3216889" y="1459900"/>
            <a:ext cx="2854993" cy="3460598"/>
          </a:xfrm>
          <a:prstGeom prst="rect">
            <a:avLst/>
          </a:prstGeom>
        </p:spPr>
      </p:pic>
      <p:sp>
        <p:nvSpPr>
          <p:cNvPr id="19" name="Google Shape;567;p31">
            <a:extLst>
              <a:ext uri="{FF2B5EF4-FFF2-40B4-BE49-F238E27FC236}">
                <a16:creationId xmlns:a16="http://schemas.microsoft.com/office/drawing/2014/main" id="{64F11D7F-36FE-48D0-9C5F-8D417875640D}"/>
              </a:ext>
            </a:extLst>
          </p:cNvPr>
          <p:cNvSpPr txBox="1"/>
          <p:nvPr/>
        </p:nvSpPr>
        <p:spPr>
          <a:xfrm>
            <a:off x="5803845" y="4225771"/>
            <a:ext cx="5221200" cy="1292631"/>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endParaRPr lang="en">
              <a:solidFill>
                <a:srgbClr val="FFF8F8"/>
              </a:solidFill>
              <a:latin typeface="Nunito "/>
              <a:sym typeface="Nunito Black"/>
            </a:endParaRPr>
          </a:p>
          <a:p>
            <a:pPr defTabSz="914378">
              <a:spcBef>
                <a:spcPts val="600"/>
              </a:spcBef>
              <a:spcAft>
                <a:spcPts val="600"/>
              </a:spcAft>
            </a:pPr>
            <a:r>
              <a:rPr lang="en">
                <a:solidFill>
                  <a:srgbClr val="FFF8F8"/>
                </a:solidFill>
                <a:latin typeface="Nunito "/>
                <a:sym typeface="Nunito Black"/>
              </a:rPr>
              <a:t>I</a:t>
            </a:r>
            <a:r>
              <a:rPr lang="en-GB">
                <a:solidFill>
                  <a:srgbClr val="FFF8F8"/>
                </a:solidFill>
                <a:latin typeface="Nunito "/>
                <a:sym typeface="Nunito Black"/>
              </a:rPr>
              <a:t>m</a:t>
            </a:r>
            <a:r>
              <a:rPr lang="en">
                <a:solidFill>
                  <a:srgbClr val="FFF8F8"/>
                </a:solidFill>
                <a:latin typeface="Nunito "/>
                <a:sym typeface="Nunito Black"/>
              </a:rPr>
              <a:t>age credit:  </a:t>
            </a:r>
            <a:r>
              <a:rPr lang="en-GB">
                <a:solidFill>
                  <a:srgbClr val="FFF8F8"/>
                </a:solidFill>
                <a:latin typeface="Nunito "/>
                <a:sym typeface="Nunito Black"/>
              </a:rPr>
              <a:t>Jorge Margarido, Blush</a:t>
            </a:r>
            <a:r>
              <a:rPr lang="en">
                <a:solidFill>
                  <a:srgbClr val="FFF8F8"/>
                </a:solidFill>
                <a:latin typeface="Nunito "/>
                <a:sym typeface="Nunito Black"/>
              </a:rPr>
              <a:t> </a:t>
            </a:r>
            <a:endParaRPr lang="en"/>
          </a:p>
          <a:p>
            <a:pPr defTabSz="914378">
              <a:spcBef>
                <a:spcPts val="600"/>
              </a:spcBef>
              <a:spcAft>
                <a:spcPts val="600"/>
              </a:spcAft>
            </a:pPr>
            <a:endParaRPr lang="en">
              <a:solidFill>
                <a:srgbClr val="FFF8F8"/>
              </a:solidFill>
              <a:latin typeface="Nunito "/>
            </a:endParaRPr>
          </a:p>
        </p:txBody>
      </p:sp>
    </p:spTree>
    <p:extLst>
      <p:ext uri="{BB962C8B-B14F-4D97-AF65-F5344CB8AC3E}">
        <p14:creationId xmlns:p14="http://schemas.microsoft.com/office/powerpoint/2010/main" val="4276096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Case Study 1</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272742"/>
            <a:ext cx="8033898" cy="3785621"/>
          </a:xfrm>
          <a:prstGeom prst="rect">
            <a:avLst/>
          </a:prstGeom>
          <a:noFill/>
          <a:ln>
            <a:noFill/>
          </a:ln>
        </p:spPr>
        <p:txBody>
          <a:bodyPr spcFirstLastPara="1" wrap="square" lIns="91425" tIns="91425" rIns="91425" bIns="91425" anchor="t" anchorCtr="0">
            <a:spAutoFit/>
          </a:bodyPr>
          <a:lstStyle/>
          <a:p>
            <a:pPr marL="171450" lvl="2" indent="-171450">
              <a:buFont typeface="Arial" panose="020B0604020202020204" pitchFamily="34" charset="0"/>
              <a:buChar char="•"/>
            </a:pPr>
            <a:r>
              <a:rPr lang="en-GB" sz="1800">
                <a:solidFill>
                  <a:srgbClr val="563B80"/>
                </a:solidFill>
                <a:latin typeface="Nunito"/>
                <a:ea typeface="Open Sans"/>
                <a:cs typeface="Open Sans"/>
              </a:rPr>
              <a:t>Amal works in an office with a culture of banter that she often feels is inappropriate, although everyone else seems to enjoy it. </a:t>
            </a:r>
          </a:p>
          <a:p>
            <a:pPr marL="171450" lvl="2" indent="-171450">
              <a:buFont typeface="Arial" panose="020B0604020202020204" pitchFamily="34" charset="0"/>
              <a:buChar char="•"/>
            </a:pPr>
            <a:r>
              <a:rPr lang="en-GB" sz="1800">
                <a:solidFill>
                  <a:srgbClr val="563B80"/>
                </a:solidFill>
                <a:latin typeface="Nunito"/>
                <a:ea typeface="Open Sans"/>
                <a:cs typeface="Open Sans"/>
              </a:rPr>
              <a:t>She receives an email from a colleague which includes sexually suggestive comments. </a:t>
            </a:r>
          </a:p>
          <a:p>
            <a:pPr marL="171450" lvl="2" indent="-171450">
              <a:buFont typeface="Arial" panose="020B0604020202020204" pitchFamily="34" charset="0"/>
              <a:buChar char="•"/>
            </a:pPr>
            <a:r>
              <a:rPr lang="en-GB" sz="1800">
                <a:solidFill>
                  <a:srgbClr val="563B80"/>
                </a:solidFill>
                <a:latin typeface="Nunito"/>
                <a:ea typeface="Open Sans"/>
                <a:cs typeface="Open Sans"/>
              </a:rPr>
              <a:t>When she raises it with her employer, she's told she can't take a joke. </a:t>
            </a:r>
          </a:p>
          <a:p>
            <a:pPr marL="171450" lvl="2" indent="-171450">
              <a:buFont typeface="Arial" panose="020B0604020202020204" pitchFamily="34" charset="0"/>
              <a:buChar char="•"/>
            </a:pPr>
            <a:r>
              <a:rPr lang="en-GB" sz="1800">
                <a:solidFill>
                  <a:srgbClr val="563B80"/>
                </a:solidFill>
                <a:latin typeface="Nunito"/>
                <a:ea typeface="Open Sans"/>
                <a:cs typeface="Open Sans"/>
              </a:rPr>
              <a:t>She's asked to sign something to draw a line under the matter, and is told if she doesn’t sign immediately, they will have to reconsider a promotion she's been promised.</a:t>
            </a:r>
          </a:p>
          <a:p>
            <a:pPr marL="171450" lvl="2" indent="-171450">
              <a:buFont typeface="Arial" panose="020B0604020202020204" pitchFamily="34" charset="0"/>
              <a:buChar char="•"/>
            </a:pPr>
            <a:r>
              <a:rPr lang="en-GB" sz="1800">
                <a:solidFill>
                  <a:srgbClr val="563B80"/>
                </a:solidFill>
                <a:latin typeface="Nunito"/>
                <a:ea typeface="Open Sans"/>
                <a:cs typeface="Open Sans"/>
              </a:rPr>
              <a:t>Since the incident, she's been approached by ex-colleagues with similar experiences.</a:t>
            </a:r>
          </a:p>
          <a:p>
            <a:pPr marL="171450" lvl="2" indent="-171450">
              <a:buFont typeface="Arial" panose="020B0604020202020204" pitchFamily="34" charset="0"/>
              <a:buChar char="•"/>
            </a:pPr>
            <a:r>
              <a:rPr lang="en-GB" sz="1800">
                <a:solidFill>
                  <a:srgbClr val="563B80"/>
                </a:solidFill>
                <a:latin typeface="Nunito"/>
                <a:ea typeface="Open Sans"/>
                <a:cs typeface="Open Sans"/>
              </a:rPr>
              <a:t>She wants to help but is worried about breaching the agreement.</a:t>
            </a:r>
            <a:endParaRPr lang="en-GB" sz="1800">
              <a:solidFill>
                <a:srgbClr val="563B80"/>
              </a:solidFill>
              <a:highlight>
                <a:srgbClr val="FFFF00"/>
              </a:highlight>
              <a:latin typeface="Nunito"/>
              <a:ea typeface="Open Sans"/>
              <a:cs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a:p>
            <a:pPr lvl="2"/>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1878300" cy="338700"/>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cs typeface="Nunito"/>
                <a:sym typeface="Nunito"/>
              </a:rPr>
              <a:t>Case Studies</a:t>
            </a:r>
            <a:endParaRPr lang="en" sz="1000" b="1">
              <a:solidFill>
                <a:srgbClr val="563B80"/>
              </a:solidFill>
              <a:latin typeface="Nunito"/>
              <a:ea typeface="Nunito"/>
              <a:cs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3040896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476061" y="502972"/>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Case Study 2</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389796" y="895336"/>
            <a:ext cx="8465219" cy="3785621"/>
          </a:xfrm>
          <a:prstGeom prst="rect">
            <a:avLst/>
          </a:prstGeom>
          <a:noFill/>
          <a:ln>
            <a:noFill/>
          </a:ln>
        </p:spPr>
        <p:txBody>
          <a:bodyPr spcFirstLastPara="1" wrap="square" lIns="91425" tIns="91425" rIns="91425" bIns="91425" anchor="t" anchorCtr="0">
            <a:spAutoFit/>
          </a:bodyPr>
          <a:lstStyle/>
          <a:p>
            <a:pPr marL="171450" lvl="2" indent="-171450">
              <a:buFont typeface="Arial" panose="020B0604020202020204" pitchFamily="34" charset="0"/>
              <a:buChar char="•"/>
            </a:pPr>
            <a:r>
              <a:rPr lang="en-GB" sz="1800">
                <a:solidFill>
                  <a:srgbClr val="563B80"/>
                </a:solidFill>
                <a:latin typeface="Nunito"/>
                <a:ea typeface="Open Sans"/>
                <a:cs typeface="Open Sans"/>
              </a:rPr>
              <a:t>Barbara works in a bar on a zero-hours contract, but usually works 15 hours a week.  As a condition of her visa, she has no recourse to public funds.</a:t>
            </a:r>
          </a:p>
          <a:p>
            <a:pPr marL="171450" lvl="2" indent="-171450">
              <a:buFont typeface="Arial" panose="020B0604020202020204" pitchFamily="34" charset="0"/>
              <a:buChar char="•"/>
            </a:pPr>
            <a:r>
              <a:rPr lang="en-GB" sz="1800">
                <a:solidFill>
                  <a:srgbClr val="563B80"/>
                </a:solidFill>
                <a:latin typeface="Nunito"/>
                <a:ea typeface="Open Sans"/>
                <a:cs typeface="Open Sans"/>
              </a:rPr>
              <a:t>She gets on well with the regulars. They ask her about her life, and they joke around together.</a:t>
            </a:r>
          </a:p>
          <a:p>
            <a:pPr marL="171450" lvl="2" indent="-171450">
              <a:buFont typeface="Arial" panose="020B0604020202020204" pitchFamily="34" charset="0"/>
              <a:buChar char="•"/>
            </a:pPr>
            <a:r>
              <a:rPr lang="en-GB" sz="1800">
                <a:solidFill>
                  <a:srgbClr val="563B80"/>
                </a:solidFill>
                <a:latin typeface="Nunito"/>
                <a:ea typeface="Open Sans"/>
                <a:cs typeface="Open Sans"/>
              </a:rPr>
              <a:t>Recently, their questions have been getting personal, and one regular makes sexual comments to her.</a:t>
            </a:r>
          </a:p>
          <a:p>
            <a:pPr marL="171450" lvl="2" indent="-171450">
              <a:buFont typeface="Arial" panose="020B0604020202020204" pitchFamily="34" charset="0"/>
              <a:buChar char="•"/>
            </a:pPr>
            <a:r>
              <a:rPr lang="en-GB" sz="1800">
                <a:solidFill>
                  <a:srgbClr val="563B80"/>
                </a:solidFill>
                <a:latin typeface="Nunito"/>
                <a:ea typeface="Open Sans"/>
                <a:cs typeface="Open Sans"/>
              </a:rPr>
              <a:t>When she tells her manager, he says it's important to keep them happy, and there's nothing he can do – he suggests she laughs it off. He jokes that she should expect it, looking the way she does. </a:t>
            </a:r>
          </a:p>
          <a:p>
            <a:pPr marL="171450" lvl="2" indent="-171450">
              <a:buFont typeface="Arial" panose="020B0604020202020204" pitchFamily="34" charset="0"/>
              <a:buChar char="•"/>
            </a:pPr>
            <a:r>
              <a:rPr lang="en-GB" sz="1800">
                <a:solidFill>
                  <a:srgbClr val="563B80"/>
                </a:solidFill>
                <a:latin typeface="Nunito"/>
                <a:ea typeface="Open Sans"/>
                <a:cs typeface="Open Sans"/>
              </a:rPr>
              <a:t>She doesn’t push it any further as she's worried she won't get hours if she upsets her manager. </a:t>
            </a:r>
          </a:p>
          <a:p>
            <a:pPr marL="171450" lvl="2" indent="-171450">
              <a:buFont typeface="Arial" panose="020B0604020202020204" pitchFamily="34" charset="0"/>
              <a:buChar char="•"/>
            </a:pPr>
            <a:r>
              <a:rPr lang="en-GB" sz="1800">
                <a:solidFill>
                  <a:srgbClr val="563B80"/>
                </a:solidFill>
                <a:latin typeface="Nunito"/>
                <a:ea typeface="Open Sans"/>
                <a:cs typeface="Open Sans"/>
              </a:rPr>
              <a:t>The owner of the company hears rumours that Barbara is thinking of making a complaint and dismisses her as he doesn't want to have to deal with it. </a:t>
            </a:r>
          </a:p>
        </p:txBody>
      </p:sp>
      <p:sp>
        <p:nvSpPr>
          <p:cNvPr id="300" name="Google Shape;300;p22"/>
          <p:cNvSpPr txBox="1"/>
          <p:nvPr/>
        </p:nvSpPr>
        <p:spPr>
          <a:xfrm>
            <a:off x="562325" y="197475"/>
            <a:ext cx="1878300" cy="338700"/>
          </a:xfrm>
          <a:prstGeom prst="rect">
            <a:avLst/>
          </a:prstGeom>
          <a:noFill/>
          <a:ln>
            <a:noFill/>
          </a:ln>
        </p:spPr>
        <p:txBody>
          <a:bodyPr spcFirstLastPara="1" wrap="square" lIns="91425" tIns="91425" rIns="91425" bIns="91425" anchor="t" anchorCtr="0">
            <a:spAutoFit/>
          </a:bodyPr>
          <a:lstStyle/>
          <a:p>
            <a:r>
              <a:rPr lang="en-GB" sz="1000" b="1">
                <a:solidFill>
                  <a:srgbClr val="563B80"/>
                </a:solidFill>
                <a:latin typeface="Nunito"/>
                <a:ea typeface="Nunito"/>
                <a:cs typeface="Nunito"/>
                <a:sym typeface="Nunito"/>
              </a:rPr>
              <a:t>Case Studies</a:t>
            </a: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2774366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476061" y="502972"/>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Case Study 3</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389796" y="895336"/>
            <a:ext cx="8314747" cy="3785621"/>
          </a:xfrm>
          <a:prstGeom prst="rect">
            <a:avLst/>
          </a:prstGeom>
          <a:noFill/>
          <a:ln>
            <a:noFill/>
          </a:ln>
        </p:spPr>
        <p:txBody>
          <a:bodyPr spcFirstLastPara="1" wrap="square" lIns="91425" tIns="91425" rIns="91425" bIns="91425" anchor="t" anchorCtr="0">
            <a:spAutoFit/>
          </a:bodyPr>
          <a:lstStyle/>
          <a:p>
            <a:pPr marL="171450" lvl="2" indent="-171450">
              <a:buFont typeface="Arial" panose="020B0604020202020204" pitchFamily="34" charset="0"/>
              <a:buChar char="•"/>
            </a:pPr>
            <a:r>
              <a:rPr lang="en-GB" sz="1800">
                <a:solidFill>
                  <a:srgbClr val="5E4485"/>
                </a:solidFill>
                <a:latin typeface="Nunito"/>
                <a:ea typeface="Open Sans"/>
              </a:rPr>
              <a:t>Catriona has a brief sexual relationship with her supervisor. After some time, she tells him that she thinks it was a mistake.</a:t>
            </a:r>
            <a:endParaRPr lang="en-GB" sz="1800">
              <a:solidFill>
                <a:srgbClr val="5E4485"/>
              </a:solidFill>
              <a:latin typeface="Nunito"/>
              <a:ea typeface="Open Sans"/>
              <a:cs typeface="Open Sans"/>
            </a:endParaRPr>
          </a:p>
          <a:p>
            <a:pPr marL="171450" lvl="2" indent="-171450">
              <a:buFont typeface="Arial" panose="020B0604020202020204" pitchFamily="34" charset="0"/>
              <a:buChar char="•"/>
            </a:pPr>
            <a:r>
              <a:rPr lang="en-GB" sz="1800">
                <a:solidFill>
                  <a:srgbClr val="5E4485"/>
                </a:solidFill>
                <a:latin typeface="Nunito"/>
                <a:ea typeface="Open Sans"/>
              </a:rPr>
              <a:t>He doesn’t take her seriously and continues to send her messages as if they are still together, including sexually suggestive emails to her work account. </a:t>
            </a:r>
            <a:endParaRPr lang="en-GB" sz="1800">
              <a:solidFill>
                <a:srgbClr val="5E4485"/>
              </a:solidFill>
              <a:latin typeface="Nunito"/>
              <a:ea typeface="Open Sans"/>
              <a:cs typeface="Open Sans"/>
            </a:endParaRPr>
          </a:p>
          <a:p>
            <a:pPr marL="171450" lvl="2" indent="-171450">
              <a:buFont typeface="Arial" panose="020B0604020202020204" pitchFamily="34" charset="0"/>
              <a:buChar char="•"/>
            </a:pPr>
            <a:r>
              <a:rPr lang="en-GB" sz="1800">
                <a:solidFill>
                  <a:srgbClr val="5E4485"/>
                </a:solidFill>
                <a:latin typeface="Nunito"/>
                <a:ea typeface="Open Sans"/>
              </a:rPr>
              <a:t>He calls her in for a meeting in his office under the pretence of a work matter, but when they are alone, he grabs her and accuses her of playing hard to get. </a:t>
            </a:r>
            <a:endParaRPr lang="en-GB" sz="1800">
              <a:solidFill>
                <a:srgbClr val="5E4485"/>
              </a:solidFill>
              <a:latin typeface="Nunito"/>
              <a:ea typeface="Open Sans"/>
              <a:cs typeface="Open Sans"/>
            </a:endParaRPr>
          </a:p>
          <a:p>
            <a:pPr marL="171450" lvl="2" indent="-171450">
              <a:buFont typeface="Arial" panose="020B0604020202020204" pitchFamily="34" charset="0"/>
              <a:buChar char="•"/>
            </a:pPr>
            <a:r>
              <a:rPr lang="en-GB" sz="1800">
                <a:solidFill>
                  <a:srgbClr val="5E4485"/>
                </a:solidFill>
                <a:latin typeface="Nunito"/>
                <a:ea typeface="Open Sans"/>
              </a:rPr>
              <a:t>She tells him that he shouldn’t be touching her like that, and reiterates that the relationship is over, and that she isn’t playing hard to get.</a:t>
            </a:r>
          </a:p>
          <a:p>
            <a:pPr marL="171450" lvl="2" indent="-171450">
              <a:buFont typeface="Arial" panose="020B0604020202020204" pitchFamily="34" charset="0"/>
              <a:buChar char="•"/>
            </a:pPr>
            <a:r>
              <a:rPr lang="en-GB" sz="1800">
                <a:solidFill>
                  <a:srgbClr val="5E4485"/>
                </a:solidFill>
                <a:latin typeface="Nunito"/>
                <a:ea typeface="Open Sans"/>
              </a:rPr>
              <a:t>After that, he starts giving her more work to do than her colleagues, moves her away from the projects she is most interested in, and is openly critical of her in front of her colleagues.  </a:t>
            </a:r>
          </a:p>
          <a:p>
            <a:pPr marL="171450" lvl="2" indent="-171450">
              <a:buFont typeface="Arial" panose="020B0604020202020204" pitchFamily="34" charset="0"/>
              <a:buChar char="•"/>
            </a:pPr>
            <a:r>
              <a:rPr lang="en-GB" sz="1800">
                <a:solidFill>
                  <a:srgbClr val="5E4485"/>
                </a:solidFill>
                <a:latin typeface="Nunito"/>
                <a:ea typeface="Open Sans"/>
              </a:rPr>
              <a:t>He also begins to spread rumours about Catriona having an affair with another one of their colleagues.</a:t>
            </a:r>
            <a:endParaRPr lang="en-GB" sz="1800">
              <a:solidFill>
                <a:srgbClr val="5E4485"/>
              </a:solidFill>
              <a:latin typeface="Nunito"/>
            </a:endParaRPr>
          </a:p>
        </p:txBody>
      </p:sp>
      <p:sp>
        <p:nvSpPr>
          <p:cNvPr id="300" name="Google Shape;300;p22"/>
          <p:cNvSpPr txBox="1"/>
          <p:nvPr/>
        </p:nvSpPr>
        <p:spPr>
          <a:xfrm>
            <a:off x="562325" y="197475"/>
            <a:ext cx="1878300" cy="338700"/>
          </a:xfrm>
          <a:prstGeom prst="rect">
            <a:avLst/>
          </a:prstGeom>
          <a:noFill/>
          <a:ln>
            <a:noFill/>
          </a:ln>
        </p:spPr>
        <p:txBody>
          <a:bodyPr spcFirstLastPara="1" wrap="square" lIns="91425" tIns="91425" rIns="91425" bIns="91425" anchor="t" anchorCtr="0">
            <a:spAutoFit/>
          </a:bodyPr>
          <a:lstStyle/>
          <a:p>
            <a:r>
              <a:rPr lang="en-GB" sz="1000" b="1">
                <a:solidFill>
                  <a:srgbClr val="563B80"/>
                </a:solidFill>
                <a:latin typeface="Nunito"/>
                <a:ea typeface="Nunito"/>
                <a:cs typeface="Nunito"/>
                <a:sym typeface="Nunito"/>
              </a:rPr>
              <a:t>Case Studies</a:t>
            </a: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2493648128"/>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476061" y="502972"/>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Case Study 4</a:t>
            </a:r>
            <a:endParaRPr sz="2400" b="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389796" y="895336"/>
            <a:ext cx="8003020" cy="3785621"/>
          </a:xfrm>
          <a:prstGeom prst="rect">
            <a:avLst/>
          </a:prstGeom>
          <a:noFill/>
          <a:ln>
            <a:noFill/>
          </a:ln>
        </p:spPr>
        <p:txBody>
          <a:bodyPr spcFirstLastPara="1" wrap="square" lIns="91425" tIns="91425" rIns="91425" bIns="91425" anchor="t" anchorCtr="0">
            <a:spAutoFit/>
          </a:bodyPr>
          <a:lstStyle/>
          <a:p>
            <a:pPr marL="285750" indent="-285750">
              <a:buChar char="•"/>
            </a:pPr>
            <a:endParaRPr lang="en-GB" sz="1800">
              <a:solidFill>
                <a:srgbClr val="5E4485"/>
              </a:solidFill>
              <a:latin typeface="Nunito"/>
              <a:ea typeface="Open Sans"/>
            </a:endParaRPr>
          </a:p>
          <a:p>
            <a:pPr marL="285750" indent="-285750">
              <a:buChar char="•"/>
            </a:pPr>
            <a:r>
              <a:rPr lang="en-GB" sz="1800">
                <a:solidFill>
                  <a:srgbClr val="5E4485"/>
                </a:solidFill>
                <a:latin typeface="Nunito"/>
                <a:ea typeface="Open Sans"/>
              </a:rPr>
              <a:t>Danielle recently started a new job and, while she is in training, she is being supervised by her colleague, Ewan.</a:t>
            </a:r>
            <a:endParaRPr lang="en-US" sz="1800">
              <a:solidFill>
                <a:srgbClr val="5E4485"/>
              </a:solidFill>
              <a:latin typeface="Nunito"/>
              <a:ea typeface="Open Sans"/>
            </a:endParaRPr>
          </a:p>
          <a:p>
            <a:pPr marL="285750" indent="-285750">
              <a:buChar char="•"/>
            </a:pPr>
            <a:r>
              <a:rPr lang="en-GB" sz="1800">
                <a:solidFill>
                  <a:srgbClr val="5E4485"/>
                </a:solidFill>
                <a:latin typeface="Nunito"/>
                <a:ea typeface="Open Sans"/>
              </a:rPr>
              <a:t>He creates opportunities to be alone with her and, while they are alone, makes comments about her appearance. He tells her that she will likely get promoted soon as she’s so good looking. </a:t>
            </a:r>
            <a:endParaRPr lang="en-US" sz="1800">
              <a:solidFill>
                <a:srgbClr val="5E4485"/>
              </a:solidFill>
              <a:latin typeface="Nunito"/>
              <a:ea typeface="Open Sans"/>
            </a:endParaRPr>
          </a:p>
          <a:p>
            <a:pPr marL="285750" indent="-285750">
              <a:buChar char="•"/>
            </a:pPr>
            <a:r>
              <a:rPr lang="en-GB" sz="1800">
                <a:solidFill>
                  <a:srgbClr val="5E4485"/>
                </a:solidFill>
                <a:latin typeface="Nunito"/>
                <a:ea typeface="Open Sans"/>
              </a:rPr>
              <a:t>He leans over her when he is showing her how to do something on the computer and brushes against her. </a:t>
            </a:r>
            <a:endParaRPr lang="en-US" sz="1800">
              <a:solidFill>
                <a:srgbClr val="5E4485"/>
              </a:solidFill>
              <a:latin typeface="Nunito"/>
              <a:ea typeface="Open Sans"/>
            </a:endParaRPr>
          </a:p>
          <a:p>
            <a:pPr marL="285750" indent="-285750">
              <a:buChar char="•"/>
            </a:pPr>
            <a:r>
              <a:rPr lang="en-GB" sz="1800">
                <a:solidFill>
                  <a:srgbClr val="5E4485"/>
                </a:solidFill>
                <a:latin typeface="Nunito"/>
                <a:ea typeface="Open Sans"/>
              </a:rPr>
              <a:t>There are no witnesses to this, and Danielle feels that she can’t complain to her employer, given Ewan is friends with her supervisor, and Danielle has been noticing that he gets preferential treatment.  </a:t>
            </a:r>
            <a:endParaRPr lang="en-US" sz="1800">
              <a:solidFill>
                <a:srgbClr val="5E4485"/>
              </a:solidFill>
              <a:latin typeface="Nunito"/>
              <a:ea typeface="Open Sans"/>
            </a:endParaRPr>
          </a:p>
          <a:p>
            <a:pPr marL="285750" indent="-285750">
              <a:buChar char="•"/>
            </a:pPr>
            <a:r>
              <a:rPr lang="en-GB" sz="1800">
                <a:solidFill>
                  <a:srgbClr val="5E4485"/>
                </a:solidFill>
                <a:latin typeface="Nunito"/>
                <a:ea typeface="Open Sans"/>
              </a:rPr>
              <a:t>Danielle decides to leave and has heard from a friend that she might be able to raise an employment tribunal claim against her former employer.  </a:t>
            </a:r>
          </a:p>
        </p:txBody>
      </p:sp>
      <p:sp>
        <p:nvSpPr>
          <p:cNvPr id="300" name="Google Shape;300;p22"/>
          <p:cNvSpPr txBox="1"/>
          <p:nvPr/>
        </p:nvSpPr>
        <p:spPr>
          <a:xfrm>
            <a:off x="562325" y="197475"/>
            <a:ext cx="1878300" cy="338700"/>
          </a:xfrm>
          <a:prstGeom prst="rect">
            <a:avLst/>
          </a:prstGeom>
          <a:noFill/>
          <a:ln>
            <a:noFill/>
          </a:ln>
        </p:spPr>
        <p:txBody>
          <a:bodyPr spcFirstLastPara="1" wrap="square" lIns="91425" tIns="91425" rIns="91425" bIns="91425" anchor="t" anchorCtr="0">
            <a:spAutoFit/>
          </a:bodyPr>
          <a:lstStyle/>
          <a:p>
            <a:r>
              <a:rPr lang="en-GB" sz="1000" b="1">
                <a:solidFill>
                  <a:srgbClr val="563B80"/>
                </a:solidFill>
                <a:latin typeface="Nunito"/>
                <a:ea typeface="Nunito"/>
                <a:cs typeface="Nunito"/>
                <a:sym typeface="Nunito"/>
              </a:rPr>
              <a:t>Case Studies</a:t>
            </a: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spTree>
    <p:extLst>
      <p:ext uri="{BB962C8B-B14F-4D97-AF65-F5344CB8AC3E}">
        <p14:creationId xmlns:p14="http://schemas.microsoft.com/office/powerpoint/2010/main" val="3481918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p:nvPr/>
        </p:nvSpPr>
        <p:spPr>
          <a:xfrm>
            <a:off x="562325" y="697066"/>
            <a:ext cx="4521900" cy="554100"/>
          </a:xfrm>
          <a:prstGeom prst="rect">
            <a:avLst/>
          </a:prstGeom>
          <a:noFill/>
          <a:ln>
            <a:noFill/>
          </a:ln>
        </p:spPr>
        <p:txBody>
          <a:bodyPr spcFirstLastPara="1" wrap="square" lIns="91425" tIns="91425" rIns="91425" bIns="91425" anchor="t" anchorCtr="0">
            <a:spAutoFit/>
          </a:bodyPr>
          <a:lstStyle/>
          <a:p>
            <a:r>
              <a:rPr lang="en" sz="2400" b="1">
                <a:solidFill>
                  <a:srgbClr val="563B80"/>
                </a:solidFill>
                <a:latin typeface="Nunito"/>
                <a:ea typeface="Nunito"/>
                <a:cs typeface="Nunito"/>
              </a:rPr>
              <a:t>Case Study Exercise</a:t>
            </a:r>
            <a:endParaRPr sz="2400" b="1" err="1">
              <a:solidFill>
                <a:srgbClr val="563B80"/>
              </a:solidFill>
              <a:latin typeface="Nunito"/>
              <a:ea typeface="Nunito"/>
              <a:cs typeface="Nunito"/>
              <a:sym typeface="Nunito"/>
            </a:endParaRPr>
          </a:p>
        </p:txBody>
      </p:sp>
      <p:sp>
        <p:nvSpPr>
          <p:cNvPr id="287" name="Google Shape;287;p22"/>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endParaRPr/>
          </a:p>
        </p:txBody>
      </p:sp>
      <p:sp>
        <p:nvSpPr>
          <p:cNvPr id="292" name="Google Shape;292;p22"/>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2"/>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2"/>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2"/>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txBox="1"/>
          <p:nvPr/>
        </p:nvSpPr>
        <p:spPr>
          <a:xfrm>
            <a:off x="562324" y="1190806"/>
            <a:ext cx="7494748" cy="3323957"/>
          </a:xfrm>
          <a:prstGeom prst="rect">
            <a:avLst/>
          </a:prstGeom>
          <a:noFill/>
          <a:ln>
            <a:noFill/>
          </a:ln>
        </p:spPr>
        <p:txBody>
          <a:bodyPr spcFirstLastPara="1" wrap="square" lIns="91425" tIns="91425" rIns="91425" bIns="91425" anchor="t" anchorCtr="0">
            <a:spAutoFit/>
          </a:bodyPr>
          <a:lstStyle/>
          <a:p>
            <a:pPr marL="171450" lvl="2" indent="-171450">
              <a:buFont typeface="Arial" panose="020B0604020202020204" pitchFamily="34" charset="0"/>
              <a:buChar char="•"/>
            </a:pPr>
            <a:r>
              <a:rPr lang="en-GB" b="1">
                <a:solidFill>
                  <a:srgbClr val="563B80"/>
                </a:solidFill>
                <a:latin typeface="Nunito"/>
                <a:ea typeface="Open Sans"/>
                <a:cs typeface="Open Sans"/>
              </a:rPr>
              <a:t>Task</a:t>
            </a:r>
            <a:r>
              <a:rPr lang="en-GB">
                <a:solidFill>
                  <a:srgbClr val="563B80"/>
                </a:solidFill>
                <a:latin typeface="Nunito"/>
                <a:ea typeface="Open Sans"/>
                <a:cs typeface="Open Sans"/>
              </a:rPr>
              <a:t>: in breakout rooms, read the case study that has been assigned to your group.</a:t>
            </a:r>
            <a:endParaRPr lang="en-US">
              <a:latin typeface="Nunito"/>
              <a:ea typeface="Open Sans"/>
            </a:endParaRPr>
          </a:p>
          <a:p>
            <a:pPr marL="171450" lvl="2" indent="-171450">
              <a:buFont typeface="Arial" panose="020B0604020202020204" pitchFamily="34" charset="0"/>
              <a:buChar char="•"/>
            </a:pPr>
            <a:endParaRPr lang="en-GB">
              <a:solidFill>
                <a:srgbClr val="563B80"/>
              </a:solidFill>
              <a:latin typeface="Nunito"/>
              <a:ea typeface="Open Sans"/>
              <a:cs typeface="Open Sans"/>
            </a:endParaRPr>
          </a:p>
          <a:p>
            <a:pPr lvl="2"/>
            <a:r>
              <a:rPr lang="en-GB">
                <a:solidFill>
                  <a:srgbClr val="563B80"/>
                </a:solidFill>
                <a:latin typeface="Nunito"/>
                <a:ea typeface="Open Sans"/>
                <a:cs typeface="Open Sans"/>
              </a:rPr>
              <a:t>Consider the following :</a:t>
            </a:r>
            <a:endParaRPr lang="en-US">
              <a:latin typeface="Nunito"/>
              <a:ea typeface="Open Sans"/>
            </a:endParaRPr>
          </a:p>
          <a:p>
            <a:pPr marL="971550" indent="-285750">
              <a:buFont typeface="Arial,Sans-Serif" panose="020B0604020202020204" pitchFamily="34" charset="0"/>
              <a:buChar char="•"/>
            </a:pPr>
            <a:r>
              <a:rPr lang="en-GB">
                <a:solidFill>
                  <a:srgbClr val="5E4485"/>
                </a:solidFill>
                <a:latin typeface="Nunito"/>
                <a:ea typeface="Open Sans"/>
                <a:cs typeface="Open Sans"/>
              </a:rPr>
              <a:t>Whether the behaviour might amount to sexual harassment</a:t>
            </a:r>
          </a:p>
          <a:p>
            <a:pPr marL="971550" indent="-285750">
              <a:buFont typeface="Arial,Sans-Serif" panose="020B0604020202020204" pitchFamily="34" charset="0"/>
              <a:buChar char="•"/>
            </a:pPr>
            <a:r>
              <a:rPr lang="en-GB">
                <a:solidFill>
                  <a:srgbClr val="5E4485"/>
                </a:solidFill>
                <a:latin typeface="Nunito"/>
                <a:ea typeface="Open Sans"/>
              </a:rPr>
              <a:t>Barriers to reporting/ taking action</a:t>
            </a:r>
            <a:endParaRPr lang="en-US">
              <a:latin typeface="Nunito"/>
              <a:ea typeface="Open Sans"/>
            </a:endParaRPr>
          </a:p>
          <a:p>
            <a:pPr marL="971550" indent="-285750">
              <a:buFont typeface="Arial,Sans-Serif" panose="020B0604020202020204" pitchFamily="34" charset="0"/>
              <a:buChar char="•"/>
            </a:pPr>
            <a:r>
              <a:rPr lang="en-GB">
                <a:solidFill>
                  <a:srgbClr val="5E4485"/>
                </a:solidFill>
                <a:latin typeface="Nunito"/>
                <a:ea typeface="Open Sans"/>
                <a:cs typeface="Open Sans"/>
              </a:rPr>
              <a:t>Where you might signpost the women to access support and advice</a:t>
            </a:r>
            <a:endParaRPr lang="en-GB"/>
          </a:p>
          <a:p>
            <a:pPr marL="171450" lvl="2" indent="-171450">
              <a:buFont typeface="Arial" panose="020B0604020202020204" pitchFamily="34" charset="0"/>
              <a:buChar char="•"/>
            </a:pPr>
            <a:endParaRPr lang="en-GB">
              <a:solidFill>
                <a:srgbClr val="563B80"/>
              </a:solidFill>
              <a:latin typeface="Nunito"/>
              <a:ea typeface="Open Sans"/>
              <a:cs typeface="Open Sans"/>
            </a:endParaRPr>
          </a:p>
          <a:p>
            <a:pPr marL="171450" lvl="2" indent="-171450">
              <a:buFont typeface="Arial" panose="020B0604020202020204" pitchFamily="34" charset="0"/>
              <a:buChar char="•"/>
            </a:pPr>
            <a:r>
              <a:rPr lang="en-GB" b="1">
                <a:solidFill>
                  <a:srgbClr val="563B80"/>
                </a:solidFill>
                <a:latin typeface="Nunito"/>
                <a:ea typeface="Open Sans"/>
                <a:cs typeface="Open Sans"/>
              </a:rPr>
              <a:t>Instructions</a:t>
            </a:r>
            <a:r>
              <a:rPr lang="en-GB">
                <a:solidFill>
                  <a:srgbClr val="563B80"/>
                </a:solidFill>
                <a:latin typeface="Nunito"/>
                <a:ea typeface="Open Sans"/>
                <a:cs typeface="Open Sans"/>
              </a:rPr>
              <a:t>: assign a note taker and someone who is happy to feed back at the end.</a:t>
            </a:r>
          </a:p>
          <a:p>
            <a:pPr marL="171450" lvl="2" indent="-171450">
              <a:buFont typeface="Arial" panose="020B0604020202020204" pitchFamily="34" charset="0"/>
              <a:buChar char="•"/>
            </a:pPr>
            <a:endParaRPr lang="en-GB">
              <a:solidFill>
                <a:srgbClr val="563B80"/>
              </a:solidFill>
              <a:latin typeface="Nunito"/>
              <a:ea typeface="Open Sans"/>
              <a:cs typeface="Open Sans"/>
            </a:endParaRPr>
          </a:p>
          <a:p>
            <a:pPr marL="171450" lvl="2" indent="-171450">
              <a:buFont typeface="Arial" panose="020B0604020202020204" pitchFamily="34" charset="0"/>
              <a:buChar char="•"/>
            </a:pPr>
            <a:r>
              <a:rPr lang="en-GB" b="1">
                <a:solidFill>
                  <a:srgbClr val="563B80"/>
                </a:solidFill>
                <a:latin typeface="Nunito"/>
                <a:ea typeface="Open Sans"/>
                <a:cs typeface="Open Sans"/>
              </a:rPr>
              <a:t>Time</a:t>
            </a:r>
            <a:r>
              <a:rPr lang="en-GB">
                <a:solidFill>
                  <a:srgbClr val="563B80"/>
                </a:solidFill>
                <a:latin typeface="Nunito"/>
                <a:ea typeface="Open Sans"/>
                <a:cs typeface="Open Sans"/>
              </a:rPr>
              <a:t>: 15 minutes </a:t>
            </a:r>
          </a:p>
          <a:p>
            <a:pPr marL="171450" lvl="2" indent="-171450">
              <a:buFont typeface="Arial" panose="020B0604020202020204" pitchFamily="34" charset="0"/>
              <a:buChar char="•"/>
            </a:pPr>
            <a:endParaRPr lang="en-GB">
              <a:solidFill>
                <a:srgbClr val="563B80"/>
              </a:solidFill>
              <a:latin typeface="Nunito"/>
              <a:ea typeface="Open Sans"/>
              <a:cs typeface="Open Sans"/>
            </a:endParaRPr>
          </a:p>
          <a:p>
            <a:pPr marL="171450" lvl="2" indent="-171450">
              <a:buFont typeface="Arial" panose="020B0604020202020204" pitchFamily="34" charset="0"/>
              <a:buChar char="•"/>
            </a:pPr>
            <a:r>
              <a:rPr lang="en-GB">
                <a:solidFill>
                  <a:srgbClr val="563B80"/>
                </a:solidFill>
                <a:latin typeface="Nunito"/>
                <a:ea typeface="Open Sans"/>
                <a:cs typeface="Open Sans"/>
              </a:rPr>
              <a:t>Let us know if you would like help - we can join your breakout room.</a:t>
            </a:r>
            <a:endParaRPr lang="en-GB">
              <a:latin typeface="Nunito"/>
            </a:endParaRPr>
          </a:p>
          <a:p>
            <a:pPr marL="171450" lvl="2" indent="-171450">
              <a:buFont typeface="Arial" panose="020B0604020202020204" pitchFamily="34" charset="0"/>
              <a:buChar char="•"/>
            </a:pPr>
            <a:endParaRPr lang="en-GB" sz="1200">
              <a:solidFill>
                <a:srgbClr val="563B80"/>
              </a:solidFill>
              <a:highlight>
                <a:srgbClr val="FFFF00"/>
              </a:highlight>
              <a:latin typeface="Open Sans"/>
              <a:ea typeface="Open Sans"/>
              <a:cs typeface="Open Sans"/>
            </a:endParaRPr>
          </a:p>
          <a:p>
            <a:pPr marL="171450" lvl="2" indent="-171450">
              <a:buFont typeface="Arial" panose="020B0604020202020204" pitchFamily="34" charset="0"/>
              <a:buChar char="•"/>
            </a:pPr>
            <a:endParaRPr lang="en-GB" sz="1200">
              <a:solidFill>
                <a:srgbClr val="563B80"/>
              </a:solidFill>
              <a:latin typeface="Open Sans"/>
              <a:ea typeface="Open Sans"/>
              <a:cs typeface="Open Sans"/>
            </a:endParaRPr>
          </a:p>
          <a:p>
            <a:pPr lvl="2"/>
            <a:endParaRPr lang="en-GB" sz="1200">
              <a:solidFill>
                <a:srgbClr val="563B80"/>
              </a:solidFill>
              <a:latin typeface="Open Sans"/>
              <a:ea typeface="Open Sans"/>
              <a:cs typeface="Open Sans"/>
            </a:endParaRPr>
          </a:p>
        </p:txBody>
      </p:sp>
      <p:sp>
        <p:nvSpPr>
          <p:cNvPr id="300" name="Google Shape;300;p22"/>
          <p:cNvSpPr txBox="1"/>
          <p:nvPr/>
        </p:nvSpPr>
        <p:spPr>
          <a:xfrm>
            <a:off x="562325" y="197475"/>
            <a:ext cx="1878300" cy="338700"/>
          </a:xfrm>
          <a:prstGeom prst="rect">
            <a:avLst/>
          </a:prstGeom>
          <a:noFill/>
          <a:ln>
            <a:noFill/>
          </a:ln>
        </p:spPr>
        <p:txBody>
          <a:bodyPr spcFirstLastPara="1" wrap="square" lIns="91425" tIns="91425" rIns="91425" bIns="91425" anchor="t" anchorCtr="0">
            <a:spAutoFit/>
          </a:bodyPr>
          <a:lstStyle/>
          <a:p>
            <a:r>
              <a:rPr lang="en" sz="1000" b="1">
                <a:solidFill>
                  <a:srgbClr val="563B80"/>
                </a:solidFill>
                <a:latin typeface="Nunito"/>
                <a:ea typeface="Nunito"/>
                <a:cs typeface="Nunito"/>
                <a:sym typeface="Nunito"/>
              </a:rPr>
              <a:t>Case Studies</a:t>
            </a:r>
            <a:endParaRPr sz="1000" b="1">
              <a:solidFill>
                <a:srgbClr val="563B80"/>
              </a:solidFill>
              <a:latin typeface="Nunito"/>
              <a:ea typeface="Nunito"/>
              <a:cs typeface="Nunito"/>
              <a:sym typeface="Nunito"/>
            </a:endParaRPr>
          </a:p>
        </p:txBody>
      </p:sp>
      <p:cxnSp>
        <p:nvCxnSpPr>
          <p:cNvPr id="301" name="Google Shape;301;p22"/>
          <p:cNvCxnSpPr/>
          <p:nvPr/>
        </p:nvCxnSpPr>
        <p:spPr>
          <a:xfrm flipH="1">
            <a:off x="562350" y="500163"/>
            <a:ext cx="8080200" cy="5100"/>
          </a:xfrm>
          <a:prstGeom prst="straightConnector1">
            <a:avLst/>
          </a:prstGeom>
          <a:noFill/>
          <a:ln w="9525" cap="flat" cmpd="sng">
            <a:solidFill>
              <a:srgbClr val="563B80"/>
            </a:solidFill>
            <a:prstDash val="solid"/>
            <a:round/>
            <a:headEnd type="none" w="med" len="med"/>
            <a:tailEnd type="none" w="med" len="med"/>
          </a:ln>
        </p:spPr>
      </p:cxnSp>
      <p:sp>
        <p:nvSpPr>
          <p:cNvPr id="302" name="Google Shape;302;p22"/>
          <p:cNvSpPr txBox="1"/>
          <p:nvPr/>
        </p:nvSpPr>
        <p:spPr>
          <a:xfrm>
            <a:off x="6059277" y="4744719"/>
            <a:ext cx="2583273"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b="1">
                <a:solidFill>
                  <a:srgbClr val="563B80"/>
                </a:solidFill>
                <a:latin typeface="Nunito"/>
                <a:ea typeface="Nunito"/>
                <a:cs typeface="Nunito"/>
                <a:sym typeface="Nunito"/>
              </a:rPr>
              <a:t>Scottish Women’s Rights Centre</a:t>
            </a:r>
            <a:endParaRPr sz="1000" b="1">
              <a:solidFill>
                <a:srgbClr val="563B80"/>
              </a:solidFill>
              <a:latin typeface="Nunito"/>
              <a:ea typeface="Nunito"/>
              <a:cs typeface="Nunito"/>
              <a:sym typeface="Nunito"/>
            </a:endParaRPr>
          </a:p>
        </p:txBody>
      </p:sp>
      <p:cxnSp>
        <p:nvCxnSpPr>
          <p:cNvPr id="303" name="Google Shape;303;p22"/>
          <p:cNvCxnSpPr/>
          <p:nvPr/>
        </p:nvCxnSpPr>
        <p:spPr>
          <a:xfrm flipH="1">
            <a:off x="562350" y="4744713"/>
            <a:ext cx="8080200" cy="5100"/>
          </a:xfrm>
          <a:prstGeom prst="straightConnector1">
            <a:avLst/>
          </a:prstGeom>
          <a:noFill/>
          <a:ln w="9525" cap="flat" cmpd="sng">
            <a:solidFill>
              <a:srgbClr val="563B80"/>
            </a:solidFill>
            <a:prstDash val="solid"/>
            <a:round/>
            <a:headEnd type="none" w="med" len="med"/>
            <a:tailEnd type="none" w="med" len="med"/>
          </a:ln>
        </p:spPr>
      </p:cxnSp>
      <p:pic>
        <p:nvPicPr>
          <p:cNvPr id="4" name="Graphic 3" descr="Raised hand with solid fill">
            <a:extLst>
              <a:ext uri="{FF2B5EF4-FFF2-40B4-BE49-F238E27FC236}">
                <a16:creationId xmlns:a16="http://schemas.microsoft.com/office/drawing/2014/main" id="{D37C187A-496B-4C17-B67D-59CA63E075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6038" y="4088026"/>
            <a:ext cx="685800" cy="685800"/>
          </a:xfrm>
          <a:prstGeom prst="rect">
            <a:avLst/>
          </a:prstGeom>
        </p:spPr>
      </p:pic>
      <p:pic>
        <p:nvPicPr>
          <p:cNvPr id="2" name="Graphic 1" descr="Radio microphone with solid fill">
            <a:extLst>
              <a:ext uri="{FF2B5EF4-FFF2-40B4-BE49-F238E27FC236}">
                <a16:creationId xmlns:a16="http://schemas.microsoft.com/office/drawing/2014/main" id="{54A66883-EF77-406B-84B6-0829DE5C15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0059" y="4088942"/>
            <a:ext cx="685800" cy="685800"/>
          </a:xfrm>
          <a:prstGeom prst="rect">
            <a:avLst/>
          </a:prstGeom>
        </p:spPr>
      </p:pic>
      <p:pic>
        <p:nvPicPr>
          <p:cNvPr id="3" name="Graphic 2" descr="Chat bubble with solid fill">
            <a:extLst>
              <a:ext uri="{FF2B5EF4-FFF2-40B4-BE49-F238E27FC236}">
                <a16:creationId xmlns:a16="http://schemas.microsoft.com/office/drawing/2014/main" id="{121E3BBB-8C80-4A18-905C-D299943F750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93652" y="4105071"/>
            <a:ext cx="685800" cy="685800"/>
          </a:xfrm>
          <a:prstGeom prst="rect">
            <a:avLst/>
          </a:prstGeom>
        </p:spPr>
      </p:pic>
      <p:pic>
        <p:nvPicPr>
          <p:cNvPr id="5" name="Graphic 6" descr="Pen with solid fill">
            <a:extLst>
              <a:ext uri="{FF2B5EF4-FFF2-40B4-BE49-F238E27FC236}">
                <a16:creationId xmlns:a16="http://schemas.microsoft.com/office/drawing/2014/main" id="{CE1D56E8-DFDD-4ACB-875B-3AD73DC91B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66507" y="4166855"/>
            <a:ext cx="529226" cy="560541"/>
          </a:xfrm>
          <a:prstGeom prst="rect">
            <a:avLst/>
          </a:prstGeom>
        </p:spPr>
      </p:pic>
      <p:pic>
        <p:nvPicPr>
          <p:cNvPr id="6" name="Graphic 8" descr="Door Open with solid fill">
            <a:extLst>
              <a:ext uri="{FF2B5EF4-FFF2-40B4-BE49-F238E27FC236}">
                <a16:creationId xmlns:a16="http://schemas.microsoft.com/office/drawing/2014/main" id="{CCD57416-63E4-4CC4-91D7-630F4858780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26416" y="4088026"/>
            <a:ext cx="685800" cy="685800"/>
          </a:xfrm>
          <a:prstGeom prst="rect">
            <a:avLst/>
          </a:prstGeom>
        </p:spPr>
      </p:pic>
    </p:spTree>
    <p:extLst>
      <p:ext uri="{BB962C8B-B14F-4D97-AF65-F5344CB8AC3E}">
        <p14:creationId xmlns:p14="http://schemas.microsoft.com/office/powerpoint/2010/main" val="2880828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63B80"/>
        </a:solidFill>
        <a:effectLst/>
      </p:bgPr>
    </p:bg>
    <p:spTree>
      <p:nvGrpSpPr>
        <p:cNvPr id="1" name="Shape 551"/>
        <p:cNvGrpSpPr/>
        <p:nvPr/>
      </p:nvGrpSpPr>
      <p:grpSpPr>
        <a:xfrm>
          <a:off x="0" y="0"/>
          <a:ext cx="0" cy="0"/>
          <a:chOff x="0" y="0"/>
          <a:chExt cx="0" cy="0"/>
        </a:xfrm>
      </p:grpSpPr>
      <p:sp>
        <p:nvSpPr>
          <p:cNvPr id="553" name="Google Shape;553;p31"/>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4" name="Google Shape;554;p31"/>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5" name="Google Shape;555;p31"/>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6" name="Google Shape;556;p31"/>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7" name="Google Shape;557;p31"/>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8" name="Google Shape;558;p31"/>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9" name="Google Shape;559;p31"/>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0" name="Google Shape;560;p31"/>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1" name="Google Shape;561;p31"/>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2" name="Google Shape;562;p31"/>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3" name="Google Shape;563;p31"/>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4" name="Google Shape;564;p31"/>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grpSp>
        <p:nvGrpSpPr>
          <p:cNvPr id="566" name="Google Shape;566;p31"/>
          <p:cNvGrpSpPr/>
          <p:nvPr/>
        </p:nvGrpSpPr>
        <p:grpSpPr>
          <a:xfrm>
            <a:off x="3270063" y="1034492"/>
            <a:ext cx="5311437" cy="3203076"/>
            <a:chOff x="3270063" y="1034491"/>
            <a:chExt cx="5311437" cy="3203077"/>
          </a:xfrm>
        </p:grpSpPr>
        <p:sp>
          <p:nvSpPr>
            <p:cNvPr id="567" name="Google Shape;567;p31"/>
            <p:cNvSpPr txBox="1"/>
            <p:nvPr/>
          </p:nvSpPr>
          <p:spPr>
            <a:xfrm>
              <a:off x="3270063" y="1034491"/>
              <a:ext cx="5221200" cy="1446521"/>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r>
                <a:rPr lang="en" sz="3600">
                  <a:solidFill>
                    <a:srgbClr val="FFF8F8"/>
                  </a:solidFill>
                  <a:latin typeface="Nunito Black"/>
                  <a:ea typeface="Nunito Black"/>
                  <a:cs typeface="Nunito Black"/>
                  <a:sym typeface="Nunito Black"/>
                </a:rPr>
                <a:t>We are done</a:t>
              </a:r>
              <a:r>
                <a:rPr lang="en" sz="3600" kern="0">
                  <a:solidFill>
                    <a:srgbClr val="FFF8F8"/>
                  </a:solidFill>
                  <a:latin typeface="Nunito Black"/>
                  <a:ea typeface="Nunito Black"/>
                  <a:cs typeface="Nunito Black"/>
                  <a:sym typeface="Nunito Black"/>
                </a:rPr>
                <a:t>! </a:t>
              </a:r>
              <a:br>
                <a:rPr lang="en" sz="3600" kern="0">
                  <a:latin typeface="Nunito Black"/>
                  <a:ea typeface="Nunito Black"/>
                  <a:cs typeface="Nunito Black"/>
                </a:rPr>
              </a:br>
              <a:r>
                <a:rPr lang="en" sz="3600">
                  <a:solidFill>
                    <a:srgbClr val="FFF8F8"/>
                  </a:solidFill>
                  <a:latin typeface="Nunito Black"/>
                  <a:ea typeface="Nunito Black"/>
                  <a:cs typeface="Nunito Black"/>
                  <a:sym typeface="Nunito Black"/>
                </a:rPr>
                <a:t>Questions</a:t>
              </a:r>
              <a:r>
                <a:rPr lang="en" sz="3600" kern="0">
                  <a:solidFill>
                    <a:srgbClr val="FFF8F8"/>
                  </a:solidFill>
                  <a:latin typeface="Nunito Black"/>
                  <a:ea typeface="Nunito Black"/>
                  <a:cs typeface="Nunito Black"/>
                  <a:sym typeface="Nunito Black"/>
                </a:rPr>
                <a:t>?</a:t>
              </a:r>
              <a:r>
                <a:rPr lang="en" sz="3600">
                  <a:solidFill>
                    <a:srgbClr val="FFF8F8"/>
                  </a:solidFill>
                  <a:latin typeface="Nunito Black"/>
                  <a:ea typeface="Nunito Black"/>
                  <a:cs typeface="Nunito Black"/>
                  <a:sym typeface="Nunito Black"/>
                </a:rPr>
                <a:t> </a:t>
              </a:r>
              <a:endParaRPr sz="3600" kern="0">
                <a:solidFill>
                  <a:srgbClr val="FFF8F8"/>
                </a:solidFill>
                <a:latin typeface="Nunito Black"/>
                <a:ea typeface="Nunito Black"/>
                <a:cs typeface="Nunito Black"/>
                <a:sym typeface="Nunito Black"/>
              </a:endParaRPr>
            </a:p>
          </p:txBody>
        </p:sp>
        <p:sp>
          <p:nvSpPr>
            <p:cNvPr id="568" name="Google Shape;568;p31"/>
            <p:cNvSpPr txBox="1"/>
            <p:nvPr/>
          </p:nvSpPr>
          <p:spPr>
            <a:xfrm>
              <a:off x="3360300" y="3683600"/>
              <a:ext cx="52212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endParaRPr lang="en" kern="0">
                <a:solidFill>
                  <a:srgbClr val="FFF8F8"/>
                </a:solidFill>
                <a:latin typeface="Nunito Black"/>
                <a:ea typeface="Nunito Black"/>
                <a:cs typeface="Nunito Black"/>
              </a:endParaRPr>
            </a:p>
          </p:txBody>
        </p:sp>
      </p:grpSp>
      <p:pic>
        <p:nvPicPr>
          <p:cNvPr id="5" name="Picture 5" descr="Scottish Women's Rights Centre, a woman holding a set of scales">
            <a:extLst>
              <a:ext uri="{FF2B5EF4-FFF2-40B4-BE49-F238E27FC236}">
                <a16:creationId xmlns:a16="http://schemas.microsoft.com/office/drawing/2014/main" id="{173059D7-9FF4-4364-839F-5E57E724B76B}"/>
              </a:ext>
            </a:extLst>
          </p:cNvPr>
          <p:cNvPicPr>
            <a:picLocks noChangeAspect="1"/>
          </p:cNvPicPr>
          <p:nvPr/>
        </p:nvPicPr>
        <p:blipFill>
          <a:blip r:embed="rId3"/>
          <a:stretch>
            <a:fillRect/>
          </a:stretch>
        </p:blipFill>
        <p:spPr>
          <a:xfrm>
            <a:off x="447136" y="594414"/>
            <a:ext cx="2362200" cy="2143125"/>
          </a:xfrm>
          <a:prstGeom prst="rect">
            <a:avLst/>
          </a:prstGeom>
        </p:spPr>
      </p:pic>
      <p:grpSp>
        <p:nvGrpSpPr>
          <p:cNvPr id="6" name="Group 5">
            <a:extLst>
              <a:ext uri="{FF2B5EF4-FFF2-40B4-BE49-F238E27FC236}">
                <a16:creationId xmlns:a16="http://schemas.microsoft.com/office/drawing/2014/main" id="{ED76148D-B82C-4FCB-BAE2-02A9DE054D0E}"/>
              </a:ext>
            </a:extLst>
          </p:cNvPr>
          <p:cNvGrpSpPr/>
          <p:nvPr/>
        </p:nvGrpSpPr>
        <p:grpSpPr>
          <a:xfrm>
            <a:off x="3295901" y="2518296"/>
            <a:ext cx="2319040" cy="742133"/>
            <a:chOff x="3295901" y="2518296"/>
            <a:chExt cx="2319040" cy="742133"/>
          </a:xfrm>
        </p:grpSpPr>
        <p:pic>
          <p:nvPicPr>
            <p:cNvPr id="4" name="Graphic 3" descr="Raised hand with solid fill">
              <a:extLst>
                <a:ext uri="{FF2B5EF4-FFF2-40B4-BE49-F238E27FC236}">
                  <a16:creationId xmlns:a16="http://schemas.microsoft.com/office/drawing/2014/main" id="{4B18CAA6-ECFE-4832-A497-B67ABAE72D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95901" y="2518296"/>
              <a:ext cx="685800" cy="685800"/>
            </a:xfrm>
            <a:prstGeom prst="rect">
              <a:avLst/>
            </a:prstGeom>
          </p:spPr>
        </p:pic>
        <p:pic>
          <p:nvPicPr>
            <p:cNvPr id="2" name="Graphic 1" descr="Radio microphone with solid fill">
              <a:extLst>
                <a:ext uri="{FF2B5EF4-FFF2-40B4-BE49-F238E27FC236}">
                  <a16:creationId xmlns:a16="http://schemas.microsoft.com/office/drawing/2014/main" id="{662C5CB2-D403-4F8F-B3D5-FB5D3DCB34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75615" y="2520150"/>
              <a:ext cx="685800" cy="685800"/>
            </a:xfrm>
            <a:prstGeom prst="rect">
              <a:avLst/>
            </a:prstGeom>
          </p:spPr>
        </p:pic>
        <p:pic>
          <p:nvPicPr>
            <p:cNvPr id="3" name="Graphic 2" descr="Chat bubble with solid fill">
              <a:extLst>
                <a:ext uri="{FF2B5EF4-FFF2-40B4-BE49-F238E27FC236}">
                  <a16:creationId xmlns:a16="http://schemas.microsoft.com/office/drawing/2014/main" id="{1D542386-BAAC-44E3-AE13-D2538BB790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29141" y="2574629"/>
              <a:ext cx="685800" cy="685800"/>
            </a:xfrm>
            <a:prstGeom prst="rect">
              <a:avLst/>
            </a:prstGeom>
          </p:spPr>
        </p:pic>
      </p:grpSp>
    </p:spTree>
    <p:extLst>
      <p:ext uri="{BB962C8B-B14F-4D97-AF65-F5344CB8AC3E}">
        <p14:creationId xmlns:p14="http://schemas.microsoft.com/office/powerpoint/2010/main" val="352478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descr="Slido">
            <a:extLst>
              <a:ext uri="{FF2B5EF4-FFF2-40B4-BE49-F238E27FC236}">
                <a16:creationId xmlns:a16="http://schemas.microsoft.com/office/drawing/2014/main" id="{124AA399-859A-41D0-8598-040438DB8666}"/>
              </a:ext>
            </a:extLst>
          </p:cNvPr>
          <p:cNvPicPr>
            <a:picLocks/>
          </p:cNvPicPr>
          <p:nvPr>
            <p:custDataLst>
              <p:tags r:id="rId2"/>
            </p:custDataLst>
          </p:nvPr>
        </p:nvPicPr>
        <p:blipFill>
          <a:blip r:embed="rId7"/>
          <a:stretch>
            <a:fillRect/>
          </a:stretch>
        </p:blipFill>
        <p:spPr>
          <a:xfrm>
            <a:off x="2592070" y="508000"/>
            <a:ext cx="914400" cy="382594"/>
          </a:xfrm>
          <a:prstGeom prst="rect">
            <a:avLst/>
          </a:prstGeom>
        </p:spPr>
      </p:pic>
      <p:pic>
        <p:nvPicPr>
          <p:cNvPr id="5" name="Picture 4" descr="Speech bubbles">
            <a:extLst>
              <a:ext uri="{FF2B5EF4-FFF2-40B4-BE49-F238E27FC236}">
                <a16:creationId xmlns:a16="http://schemas.microsoft.com/office/drawing/2014/main" id="{728D8C5E-8871-4C65-9A24-A586506150FF}"/>
              </a:ext>
            </a:extLst>
          </p:cNvPr>
          <p:cNvPicPr>
            <a:picLocks/>
          </p:cNvPicPr>
          <p:nvPr>
            <p:custDataLst>
              <p:tags r:id="rId3"/>
            </p:custDataLst>
          </p:nvPr>
        </p:nvPicPr>
        <p:blipFill>
          <a:blip r:embed="rId8"/>
          <a:stretch>
            <a:fillRect/>
          </a:stretch>
        </p:blipFill>
        <p:spPr>
          <a:xfrm>
            <a:off x="508000" y="1657350"/>
            <a:ext cx="1828800" cy="1828800"/>
          </a:xfrm>
          <a:prstGeom prst="rect">
            <a:avLst/>
          </a:prstGeom>
        </p:spPr>
      </p:pic>
      <p:sp>
        <p:nvSpPr>
          <p:cNvPr id="6" name="Rectangle 5">
            <a:extLst>
              <a:ext uri="{FF2B5EF4-FFF2-40B4-BE49-F238E27FC236}">
                <a16:creationId xmlns:a16="http://schemas.microsoft.com/office/drawing/2014/main" id="{8DEF6B58-216A-488A-A99A-E92FB470BF76}"/>
              </a:ext>
            </a:extLst>
          </p:cNvPr>
          <p:cNvSpPr/>
          <p:nvPr>
            <p:custDataLst>
              <p:tags r:id="rId4"/>
            </p:custDataLst>
          </p:nvPr>
        </p:nvSpPr>
        <p:spPr>
          <a:xfrm>
            <a:off x="2590800" y="1928813"/>
            <a:ext cx="6045200" cy="1285875"/>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3600" b="1">
                <a:solidFill>
                  <a:srgbClr val="5B5B5B"/>
                </a:solidFill>
              </a:rPr>
              <a:t>Q&amp;A Session</a:t>
            </a:r>
          </a:p>
        </p:txBody>
      </p:sp>
      <p:sp>
        <p:nvSpPr>
          <p:cNvPr id="7" name="Rectangle 6">
            <a:extLst>
              <a:ext uri="{FF2B5EF4-FFF2-40B4-BE49-F238E27FC236}">
                <a16:creationId xmlns:a16="http://schemas.microsoft.com/office/drawing/2014/main" id="{F4B217FE-5353-4D81-99B2-82C3319FC6E3}"/>
              </a:ext>
            </a:extLst>
          </p:cNvPr>
          <p:cNvSpPr/>
          <p:nvPr>
            <p:custDataLst>
              <p:tags r:id="rId5"/>
            </p:custDataLst>
          </p:nvPr>
        </p:nvSpPr>
        <p:spPr>
          <a:xfrm>
            <a:off x="2590800" y="4381500"/>
            <a:ext cx="6299200" cy="382594"/>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a:solidFill>
                  <a:srgbClr val="5B5B5B"/>
                </a:solidFill>
              </a:rPr>
              <a:t> Start presenting to display the audience questions on this slide.</a:t>
            </a:r>
          </a:p>
        </p:txBody>
      </p:sp>
    </p:spTree>
    <p:custDataLst>
      <p:tags r:id="rId1"/>
    </p:custDataLst>
    <p:extLst>
      <p:ext uri="{BB962C8B-B14F-4D97-AF65-F5344CB8AC3E}">
        <p14:creationId xmlns:p14="http://schemas.microsoft.com/office/powerpoint/2010/main" val="437013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0">
  <p:cSld>
    <p:bg>
      <p:bgPr>
        <a:solidFill>
          <a:srgbClr val="FFFFFF"/>
        </a:solidFill>
        <a:effectLst/>
      </p:bgPr>
    </p:bg>
    <p:spTree>
      <p:nvGrpSpPr>
        <p:cNvPr id="1" name=""/>
        <p:cNvGrpSpPr/>
        <p:nvPr/>
      </p:nvGrpSpPr>
      <p:grpSpPr>
        <a:xfrm>
          <a:off x="0" y="0"/>
          <a:ext cx="0" cy="0"/>
          <a:chOff x="0" y="0"/>
          <a:chExt cx="0" cy="0"/>
        </a:xfrm>
      </p:grpSpPr>
      <p:pic>
        <p:nvPicPr>
          <p:cNvPr id="3" name="Picture 2" descr="Slido">
            <a:extLst>
              <a:ext uri="{FF2B5EF4-FFF2-40B4-BE49-F238E27FC236}">
                <a16:creationId xmlns:a16="http://schemas.microsoft.com/office/drawing/2014/main" id="{493E59C7-CC4F-4F88-B5E8-97D1133D0E15}"/>
              </a:ext>
            </a:extLst>
          </p:cNvPr>
          <p:cNvPicPr>
            <a:picLocks/>
          </p:cNvPicPr>
          <p:nvPr>
            <p:custDataLst>
              <p:tags r:id="rId2"/>
            </p:custDataLst>
          </p:nvPr>
        </p:nvPicPr>
        <p:blipFill>
          <a:blip r:embed="rId8"/>
          <a:stretch>
            <a:fillRect/>
          </a:stretch>
        </p:blipFill>
        <p:spPr>
          <a:xfrm>
            <a:off x="2592070" y="508000"/>
            <a:ext cx="914400" cy="382594"/>
          </a:xfrm>
          <a:prstGeom prst="rect">
            <a:avLst/>
          </a:prstGeom>
        </p:spPr>
      </p:pic>
      <p:pic>
        <p:nvPicPr>
          <p:cNvPr id="5" name="Picture 4" descr="Text bubble">
            <a:extLst>
              <a:ext uri="{FF2B5EF4-FFF2-40B4-BE49-F238E27FC236}">
                <a16:creationId xmlns:a16="http://schemas.microsoft.com/office/drawing/2014/main" id="{3C20E0F9-47C4-43B8-859D-83533D256811}"/>
              </a:ext>
            </a:extLst>
          </p:cNvPr>
          <p:cNvPicPr>
            <a:picLocks/>
          </p:cNvPicPr>
          <p:nvPr>
            <p:custDataLst>
              <p:tags r:id="rId3"/>
            </p:custDataLst>
          </p:nvPr>
        </p:nvPicPr>
        <p:blipFill>
          <a:blip r:embed="rId9"/>
          <a:stretch>
            <a:fillRect/>
          </a:stretch>
        </p:blipFill>
        <p:spPr>
          <a:xfrm>
            <a:off x="508000" y="1657350"/>
            <a:ext cx="1828800" cy="1828800"/>
          </a:xfrm>
          <a:prstGeom prst="rect">
            <a:avLst/>
          </a:prstGeom>
        </p:spPr>
      </p:pic>
      <p:sp>
        <p:nvSpPr>
          <p:cNvPr id="6" name="Rectangle 5">
            <a:extLst>
              <a:ext uri="{FF2B5EF4-FFF2-40B4-BE49-F238E27FC236}">
                <a16:creationId xmlns:a16="http://schemas.microsoft.com/office/drawing/2014/main" id="{218F4090-9C32-4ACF-AD38-1F22BF659C8A}"/>
              </a:ext>
            </a:extLst>
          </p:cNvPr>
          <p:cNvSpPr/>
          <p:nvPr>
            <p:custDataLst>
              <p:tags r:id="rId4"/>
            </p:custDataLst>
          </p:nvPr>
        </p:nvSpPr>
        <p:spPr>
          <a:xfrm>
            <a:off x="2590800" y="1928813"/>
            <a:ext cx="6045200" cy="1285875"/>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What do you hope to do differently as a result of today?</a:t>
            </a:r>
          </a:p>
        </p:txBody>
      </p:sp>
      <p:sp>
        <p:nvSpPr>
          <p:cNvPr id="7" name="Rectangle 6">
            <a:extLst>
              <a:ext uri="{FF2B5EF4-FFF2-40B4-BE49-F238E27FC236}">
                <a16:creationId xmlns:a16="http://schemas.microsoft.com/office/drawing/2014/main" id="{1E5895F9-1904-4BC6-B8C0-51D6F79FB65E}"/>
              </a:ext>
            </a:extLst>
          </p:cNvPr>
          <p:cNvSpPr/>
          <p:nvPr>
            <p:custDataLst>
              <p:tags r:id="rId5"/>
            </p:custDataLst>
          </p:nvPr>
        </p:nvSpPr>
        <p:spPr>
          <a:xfrm>
            <a:off x="2590800" y="4381500"/>
            <a:ext cx="6299200" cy="382594"/>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24374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63B80"/>
        </a:solidFill>
        <a:effectLst/>
      </p:bgPr>
    </p:bg>
    <p:spTree>
      <p:nvGrpSpPr>
        <p:cNvPr id="1" name="Shape 551"/>
        <p:cNvGrpSpPr/>
        <p:nvPr/>
      </p:nvGrpSpPr>
      <p:grpSpPr>
        <a:xfrm>
          <a:off x="0" y="0"/>
          <a:ext cx="0" cy="0"/>
          <a:chOff x="0" y="0"/>
          <a:chExt cx="0" cy="0"/>
        </a:xfrm>
      </p:grpSpPr>
      <p:sp>
        <p:nvSpPr>
          <p:cNvPr id="553" name="Google Shape;553;p31"/>
          <p:cNvSpPr/>
          <p:nvPr/>
        </p:nvSpPr>
        <p:spPr>
          <a:xfrm>
            <a:off x="5623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4" name="Google Shape;554;p31"/>
          <p:cNvSpPr/>
          <p:nvPr/>
        </p:nvSpPr>
        <p:spPr>
          <a:xfrm>
            <a:off x="12618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5" name="Google Shape;555;p31"/>
          <p:cNvSpPr/>
          <p:nvPr/>
        </p:nvSpPr>
        <p:spPr>
          <a:xfrm>
            <a:off x="19613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6" name="Google Shape;556;p31"/>
          <p:cNvSpPr/>
          <p:nvPr/>
        </p:nvSpPr>
        <p:spPr>
          <a:xfrm>
            <a:off x="26608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7" name="Google Shape;557;p31"/>
          <p:cNvSpPr/>
          <p:nvPr/>
        </p:nvSpPr>
        <p:spPr>
          <a:xfrm>
            <a:off x="33603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8" name="Google Shape;558;p31"/>
          <p:cNvSpPr/>
          <p:nvPr/>
        </p:nvSpPr>
        <p:spPr>
          <a:xfrm>
            <a:off x="40597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59" name="Google Shape;559;p31"/>
          <p:cNvSpPr/>
          <p:nvPr/>
        </p:nvSpPr>
        <p:spPr>
          <a:xfrm>
            <a:off x="47592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0" name="Google Shape;560;p31"/>
          <p:cNvSpPr/>
          <p:nvPr/>
        </p:nvSpPr>
        <p:spPr>
          <a:xfrm>
            <a:off x="54587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1" name="Google Shape;561;p31"/>
          <p:cNvSpPr/>
          <p:nvPr/>
        </p:nvSpPr>
        <p:spPr>
          <a:xfrm>
            <a:off x="61582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2" name="Google Shape;562;p31"/>
          <p:cNvSpPr/>
          <p:nvPr/>
        </p:nvSpPr>
        <p:spPr>
          <a:xfrm>
            <a:off x="68577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3" name="Google Shape;563;p31"/>
          <p:cNvSpPr/>
          <p:nvPr/>
        </p:nvSpPr>
        <p:spPr>
          <a:xfrm>
            <a:off x="75572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64" name="Google Shape;564;p31"/>
          <p:cNvSpPr/>
          <p:nvPr/>
        </p:nvSpPr>
        <p:spPr>
          <a:xfrm>
            <a:off x="82567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grpSp>
        <p:nvGrpSpPr>
          <p:cNvPr id="566" name="Google Shape;566;p31"/>
          <p:cNvGrpSpPr/>
          <p:nvPr/>
        </p:nvGrpSpPr>
        <p:grpSpPr>
          <a:xfrm>
            <a:off x="2709347" y="1034492"/>
            <a:ext cx="5872153" cy="3203076"/>
            <a:chOff x="2051583" y="1034491"/>
            <a:chExt cx="6529917" cy="3203077"/>
          </a:xfrm>
        </p:grpSpPr>
        <p:sp>
          <p:nvSpPr>
            <p:cNvPr id="567" name="Google Shape;567;p31"/>
            <p:cNvSpPr txBox="1"/>
            <p:nvPr/>
          </p:nvSpPr>
          <p:spPr>
            <a:xfrm>
              <a:off x="2051583" y="1034491"/>
              <a:ext cx="6439680" cy="2277517"/>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r>
                <a:rPr lang="en" sz="3600">
                  <a:solidFill>
                    <a:schemeClr val="bg1"/>
                  </a:solidFill>
                  <a:latin typeface="Nunito Black"/>
                  <a:sym typeface="Nunito Black"/>
                </a:rPr>
                <a:t>Your feedback</a:t>
              </a:r>
              <a:endParaRPr lang="en-US">
                <a:solidFill>
                  <a:schemeClr val="bg1"/>
                </a:solidFill>
              </a:endParaRPr>
            </a:p>
            <a:p>
              <a:pPr defTabSz="914378">
                <a:spcBef>
                  <a:spcPts val="600"/>
                </a:spcBef>
                <a:spcAft>
                  <a:spcPts val="600"/>
                </a:spcAft>
              </a:pPr>
              <a:r>
                <a:rPr lang="en" sz="2000" b="1">
                  <a:solidFill>
                    <a:schemeClr val="bg1"/>
                  </a:solidFill>
                  <a:latin typeface="Nunito Black"/>
                </a:rPr>
                <a:t>Link to </a:t>
              </a:r>
              <a:r>
                <a:rPr lang="en" sz="2000" b="1">
                  <a:solidFill>
                    <a:schemeClr val="bg1"/>
                  </a:solidFill>
                  <a:latin typeface="Nunito"/>
                </a:rPr>
                <a:t>survey: </a:t>
              </a:r>
              <a:endParaRPr lang="en" sz="3600">
                <a:solidFill>
                  <a:schemeClr val="bg1"/>
                </a:solidFill>
                <a:latin typeface="Nunito Black"/>
              </a:endParaRPr>
            </a:p>
            <a:p>
              <a:pPr defTabSz="914378">
                <a:spcBef>
                  <a:spcPts val="600"/>
                </a:spcBef>
                <a:spcAft>
                  <a:spcPts val="600"/>
                </a:spcAft>
              </a:pPr>
              <a:r>
                <a:rPr lang="en" sz="2000">
                  <a:solidFill>
                    <a:schemeClr val="bg1"/>
                  </a:solidFill>
                  <a:latin typeface="Nunito"/>
                  <a:hlinkClick r:id="rId3">
                    <a:extLst>
                      <a:ext uri="{A12FA001-AC4F-418D-AE19-62706E023703}">
                        <ahyp:hlinkClr xmlns:ahyp="http://schemas.microsoft.com/office/drawing/2018/hyperlinkcolor" val="tx"/>
                      </a:ext>
                    </a:extLst>
                  </a:hlinkClick>
                </a:rPr>
                <a:t>https://forms.office.com/r/bFA5qv6ZtU</a:t>
              </a:r>
              <a:r>
                <a:rPr lang="en" sz="2000">
                  <a:solidFill>
                    <a:schemeClr val="bg1"/>
                  </a:solidFill>
                  <a:latin typeface="Nunito"/>
                </a:rPr>
                <a:t> </a:t>
              </a:r>
            </a:p>
            <a:p>
              <a:pPr defTabSz="914378">
                <a:spcBef>
                  <a:spcPts val="600"/>
                </a:spcBef>
                <a:spcAft>
                  <a:spcPts val="600"/>
                </a:spcAft>
              </a:pPr>
              <a:r>
                <a:rPr lang="en" sz="2000">
                  <a:solidFill>
                    <a:schemeClr val="bg1"/>
                  </a:solidFill>
                  <a:latin typeface="Nunito Black"/>
                </a:rPr>
                <a:t>QR code:</a:t>
              </a:r>
              <a:endParaRPr lang="en">
                <a:solidFill>
                  <a:schemeClr val="bg1"/>
                </a:solidFill>
              </a:endParaRPr>
            </a:p>
          </p:txBody>
        </p:sp>
        <p:sp>
          <p:nvSpPr>
            <p:cNvPr id="568" name="Google Shape;568;p31"/>
            <p:cNvSpPr txBox="1"/>
            <p:nvPr/>
          </p:nvSpPr>
          <p:spPr>
            <a:xfrm>
              <a:off x="3360300" y="3683600"/>
              <a:ext cx="52212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endParaRPr lang="en" kern="0">
                <a:solidFill>
                  <a:srgbClr val="FFF8F8"/>
                </a:solidFill>
                <a:latin typeface="Nunito Black"/>
                <a:ea typeface="Nunito Black"/>
                <a:cs typeface="Nunito Black"/>
              </a:endParaRPr>
            </a:p>
          </p:txBody>
        </p:sp>
      </p:grpSp>
      <p:pic>
        <p:nvPicPr>
          <p:cNvPr id="2" name="Picture 2" descr="Scottish Women's Rights Centre, a woman holding a set of scales">
            <a:extLst>
              <a:ext uri="{FF2B5EF4-FFF2-40B4-BE49-F238E27FC236}">
                <a16:creationId xmlns:a16="http://schemas.microsoft.com/office/drawing/2014/main" id="{22C98C9A-D0D9-4EBD-B51D-77B9970D3F6C}"/>
              </a:ext>
            </a:extLst>
          </p:cNvPr>
          <p:cNvPicPr>
            <a:picLocks noChangeAspect="1"/>
          </p:cNvPicPr>
          <p:nvPr/>
        </p:nvPicPr>
        <p:blipFill>
          <a:blip r:embed="rId4"/>
          <a:stretch>
            <a:fillRect/>
          </a:stretch>
        </p:blipFill>
        <p:spPr>
          <a:xfrm>
            <a:off x="328523" y="669895"/>
            <a:ext cx="2362200" cy="2143125"/>
          </a:xfrm>
          <a:prstGeom prst="rect">
            <a:avLst/>
          </a:prstGeom>
        </p:spPr>
      </p:pic>
      <p:pic>
        <p:nvPicPr>
          <p:cNvPr id="3" name="Picture 3" descr="Qr code&#10;">
            <a:extLst>
              <a:ext uri="{FF2B5EF4-FFF2-40B4-BE49-F238E27FC236}">
                <a16:creationId xmlns:a16="http://schemas.microsoft.com/office/drawing/2014/main" id="{EFCBE335-3EBF-4AFE-A537-773EA4660660}"/>
              </a:ext>
            </a:extLst>
          </p:cNvPr>
          <p:cNvPicPr>
            <a:picLocks noChangeAspect="1"/>
          </p:cNvPicPr>
          <p:nvPr/>
        </p:nvPicPr>
        <p:blipFill>
          <a:blip r:embed="rId5"/>
          <a:stretch>
            <a:fillRect/>
          </a:stretch>
        </p:blipFill>
        <p:spPr>
          <a:xfrm>
            <a:off x="4063040" y="2742122"/>
            <a:ext cx="1772729" cy="1761946"/>
          </a:xfrm>
          <a:prstGeom prst="rect">
            <a:avLst/>
          </a:prstGeom>
        </p:spPr>
      </p:pic>
    </p:spTree>
    <p:extLst>
      <p:ext uri="{BB962C8B-B14F-4D97-AF65-F5344CB8AC3E}">
        <p14:creationId xmlns:p14="http://schemas.microsoft.com/office/powerpoint/2010/main" val="3357118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563B80"/>
        </a:solidFill>
        <a:effectLst/>
      </p:bgPr>
    </p:bg>
    <p:spTree>
      <p:nvGrpSpPr>
        <p:cNvPr id="1" name="Shape 572"/>
        <p:cNvGrpSpPr/>
        <p:nvPr/>
      </p:nvGrpSpPr>
      <p:grpSpPr>
        <a:xfrm>
          <a:off x="0" y="0"/>
          <a:ext cx="0" cy="0"/>
          <a:chOff x="0" y="0"/>
          <a:chExt cx="0" cy="0"/>
        </a:xfrm>
      </p:grpSpPr>
      <p:sp>
        <p:nvSpPr>
          <p:cNvPr id="573" name="Google Shape;573;p32"/>
          <p:cNvSpPr/>
          <p:nvPr/>
        </p:nvSpPr>
        <p:spPr>
          <a:xfrm>
            <a:off x="53955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74" name="Google Shape;574;p32"/>
          <p:cNvSpPr/>
          <p:nvPr/>
        </p:nvSpPr>
        <p:spPr>
          <a:xfrm>
            <a:off x="12390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75" name="Google Shape;575;p32"/>
          <p:cNvSpPr/>
          <p:nvPr/>
        </p:nvSpPr>
        <p:spPr>
          <a:xfrm>
            <a:off x="1938525"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76" name="Google Shape;576;p32"/>
          <p:cNvSpPr/>
          <p:nvPr/>
        </p:nvSpPr>
        <p:spPr>
          <a:xfrm>
            <a:off x="263801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77" name="Google Shape;577;p32"/>
          <p:cNvSpPr/>
          <p:nvPr/>
        </p:nvSpPr>
        <p:spPr>
          <a:xfrm>
            <a:off x="3337500"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78" name="Google Shape;578;p32"/>
          <p:cNvSpPr/>
          <p:nvPr/>
        </p:nvSpPr>
        <p:spPr>
          <a:xfrm>
            <a:off x="403698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79" name="Google Shape;579;p32"/>
          <p:cNvSpPr/>
          <p:nvPr/>
        </p:nvSpPr>
        <p:spPr>
          <a:xfrm>
            <a:off x="473647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80" name="Google Shape;580;p32"/>
          <p:cNvSpPr/>
          <p:nvPr/>
        </p:nvSpPr>
        <p:spPr>
          <a:xfrm>
            <a:off x="5435963"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81" name="Google Shape;581;p32"/>
          <p:cNvSpPr/>
          <p:nvPr/>
        </p:nvSpPr>
        <p:spPr>
          <a:xfrm>
            <a:off x="6135451"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82" name="Google Shape;582;p32"/>
          <p:cNvSpPr/>
          <p:nvPr/>
        </p:nvSpPr>
        <p:spPr>
          <a:xfrm>
            <a:off x="6834938"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83" name="Google Shape;583;p32"/>
          <p:cNvSpPr/>
          <p:nvPr/>
        </p:nvSpPr>
        <p:spPr>
          <a:xfrm>
            <a:off x="7534426"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sp>
        <p:nvSpPr>
          <p:cNvPr id="584" name="Google Shape;584;p32"/>
          <p:cNvSpPr/>
          <p:nvPr/>
        </p:nvSpPr>
        <p:spPr>
          <a:xfrm>
            <a:off x="8233914" y="-3539900"/>
            <a:ext cx="324900" cy="3392400"/>
          </a:xfrm>
          <a:prstGeom prst="rect">
            <a:avLst/>
          </a:prstGeom>
          <a:solidFill>
            <a:srgbClr val="F4CCCC"/>
          </a:solidFill>
          <a:ln>
            <a:noFill/>
          </a:ln>
        </p:spPr>
        <p:txBody>
          <a:bodyPr spcFirstLastPara="1" wrap="square" lIns="91425" tIns="91425" rIns="91425" bIns="91425" anchor="ctr" anchorCtr="0">
            <a:noAutofit/>
          </a:bodyPr>
          <a:lstStyle/>
          <a:p>
            <a:pPr defTabSz="914378">
              <a:buClr>
                <a:srgbClr val="000000"/>
              </a:buClr>
            </a:pPr>
            <a:endParaRPr kern="0">
              <a:solidFill>
                <a:srgbClr val="000000"/>
              </a:solidFill>
              <a:latin typeface="Arial"/>
              <a:cs typeface="Arial"/>
              <a:sym typeface="Arial"/>
            </a:endParaRPr>
          </a:p>
        </p:txBody>
      </p:sp>
      <p:grpSp>
        <p:nvGrpSpPr>
          <p:cNvPr id="588" name="Google Shape;588;p32"/>
          <p:cNvGrpSpPr/>
          <p:nvPr/>
        </p:nvGrpSpPr>
        <p:grpSpPr>
          <a:xfrm>
            <a:off x="562351" y="2266989"/>
            <a:ext cx="5254499" cy="1216455"/>
            <a:chOff x="562350" y="2266988"/>
            <a:chExt cx="5254499" cy="1216455"/>
          </a:xfrm>
        </p:grpSpPr>
        <p:sp>
          <p:nvSpPr>
            <p:cNvPr id="589" name="Google Shape;589;p32"/>
            <p:cNvSpPr txBox="1"/>
            <p:nvPr/>
          </p:nvSpPr>
          <p:spPr>
            <a:xfrm>
              <a:off x="562350" y="2266988"/>
              <a:ext cx="5221200" cy="892522"/>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r>
                <a:rPr lang="en" sz="3600">
                  <a:solidFill>
                    <a:srgbClr val="FFF8F8"/>
                  </a:solidFill>
                  <a:latin typeface="Nunito Black"/>
                  <a:ea typeface="Nunito Black"/>
                  <a:cs typeface="Nunito Black"/>
                  <a:sym typeface="Nunito Black"/>
                </a:rPr>
                <a:t>Thank you</a:t>
              </a:r>
              <a:r>
                <a:rPr lang="en" sz="3600" kern="0">
                  <a:solidFill>
                    <a:srgbClr val="FFF8F8"/>
                  </a:solidFill>
                  <a:latin typeface="Nunito Black"/>
                  <a:ea typeface="Nunito Black"/>
                  <a:cs typeface="Nunito Black"/>
                  <a:sym typeface="Nunito Black"/>
                </a:rPr>
                <a:t>!</a:t>
              </a:r>
              <a:r>
                <a:rPr lang="en" sz="3600">
                  <a:solidFill>
                    <a:srgbClr val="FFF8F8"/>
                  </a:solidFill>
                  <a:latin typeface="Nunito Black"/>
                  <a:ea typeface="Nunito Black"/>
                  <a:cs typeface="Nunito Black"/>
                  <a:sym typeface="Nunito Black"/>
                </a:rPr>
                <a:t> </a:t>
              </a:r>
              <a:endParaRPr sz="3600" kern="0">
                <a:solidFill>
                  <a:srgbClr val="FFF8F8"/>
                </a:solidFill>
                <a:latin typeface="Nunito Black"/>
                <a:ea typeface="Nunito Black"/>
                <a:cs typeface="Nunito Black"/>
                <a:sym typeface="Nunito Black"/>
              </a:endParaRPr>
            </a:p>
          </p:txBody>
        </p:sp>
        <p:sp>
          <p:nvSpPr>
            <p:cNvPr id="590" name="Google Shape;590;p32"/>
            <p:cNvSpPr txBox="1"/>
            <p:nvPr/>
          </p:nvSpPr>
          <p:spPr>
            <a:xfrm>
              <a:off x="595649" y="2929475"/>
              <a:ext cx="52212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pPr>
              <a:r>
                <a:rPr lang="en">
                  <a:solidFill>
                    <a:srgbClr val="FFF8F8"/>
                  </a:solidFill>
                  <a:latin typeface="Nunito Black"/>
                  <a:ea typeface="Nunito Black"/>
                  <a:cs typeface="Nunito Black"/>
                  <a:sym typeface="Nunito Black"/>
                </a:rPr>
                <a:t>Follow us on social media</a:t>
              </a:r>
              <a:r>
                <a:rPr lang="en" kern="0">
                  <a:solidFill>
                    <a:srgbClr val="FFF8F8"/>
                  </a:solidFill>
                  <a:latin typeface="Nunito Black"/>
                  <a:ea typeface="Nunito Black"/>
                  <a:cs typeface="Nunito Black"/>
                  <a:sym typeface="Nunito Black"/>
                </a:rPr>
                <a:t>: </a:t>
              </a:r>
              <a:endParaRPr kern="0">
                <a:solidFill>
                  <a:srgbClr val="FFF8F8"/>
                </a:solidFill>
                <a:latin typeface="Nunito Black"/>
                <a:ea typeface="Nunito Black"/>
                <a:cs typeface="Nunito Black"/>
                <a:sym typeface="Nunito Black"/>
              </a:endParaRPr>
            </a:p>
          </p:txBody>
        </p:sp>
      </p:grpSp>
      <p:sp>
        <p:nvSpPr>
          <p:cNvPr id="591" name="Google Shape;591;p32"/>
          <p:cNvSpPr txBox="1"/>
          <p:nvPr/>
        </p:nvSpPr>
        <p:spPr>
          <a:xfrm>
            <a:off x="595650" y="4370051"/>
            <a:ext cx="79860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SzPts val="1100"/>
            </a:pPr>
            <a:r>
              <a:rPr lang="en" u="sng" kern="0">
                <a:solidFill>
                  <a:schemeClr val="bg1"/>
                </a:solidFill>
                <a:latin typeface="Nunito Black"/>
                <a:ea typeface="Nunito Black"/>
                <a:cs typeface="Nunito Black"/>
                <a:sym typeface="Nunito Black"/>
                <a:hlinkClick r:id="rId3">
                  <a:extLst>
                    <a:ext uri="{A12FA001-AC4F-418D-AE19-62706E023703}">
                      <ahyp:hlinkClr xmlns:ahyp="http://schemas.microsoft.com/office/drawing/2018/hyperlinkcolor" val="tx"/>
                    </a:ext>
                  </a:extLst>
                </a:hlinkClick>
              </a:rPr>
              <a:t>WWW.SCOTTISHWOMENRIGHTSCENTRE.ORG.UK</a:t>
            </a:r>
            <a:r>
              <a:rPr lang="en">
                <a:solidFill>
                  <a:schemeClr val="bg1"/>
                </a:solidFill>
                <a:latin typeface="Nunito Black"/>
                <a:ea typeface="Nunito Black"/>
                <a:cs typeface="Nunito Black"/>
                <a:sym typeface="Nunito Black"/>
              </a:rPr>
              <a:t>  </a:t>
            </a:r>
            <a:r>
              <a:rPr lang="en" kern="0">
                <a:solidFill>
                  <a:schemeClr val="bg1"/>
                </a:solidFill>
                <a:latin typeface="Nunito Black"/>
                <a:ea typeface="Nunito Black"/>
                <a:cs typeface="Nunito Black"/>
                <a:sym typeface="Nunito Black"/>
              </a:rPr>
              <a:t> |</a:t>
            </a:r>
            <a:r>
              <a:rPr lang="en">
                <a:solidFill>
                  <a:schemeClr val="bg1"/>
                </a:solidFill>
                <a:latin typeface="Nunito Black"/>
                <a:ea typeface="Nunito Black"/>
                <a:cs typeface="Nunito Black"/>
                <a:sym typeface="Nunito Black"/>
              </a:rPr>
              <a:t>   </a:t>
            </a:r>
            <a:r>
              <a:rPr lang="en" kern="0">
                <a:solidFill>
                  <a:schemeClr val="bg1"/>
                </a:solidFill>
                <a:latin typeface="Nunito Black"/>
                <a:ea typeface="Nunito Black"/>
                <a:cs typeface="Nunito Black"/>
                <a:sym typeface="Nunito Black"/>
              </a:rPr>
              <a:t> </a:t>
            </a:r>
            <a:r>
              <a:rPr lang="en" u="sng" kern="0">
                <a:solidFill>
                  <a:schemeClr val="bg1"/>
                </a:solidFill>
                <a:latin typeface="Nunito Black"/>
                <a:ea typeface="Nunito Black"/>
                <a:cs typeface="Nunito Black"/>
                <a:sym typeface="Nunito Black"/>
                <a:hlinkClick r:id="rId4">
                  <a:extLst>
                    <a:ext uri="{A12FA001-AC4F-418D-AE19-62706E023703}">
                      <ahyp:hlinkClr xmlns:ahyp="http://schemas.microsoft.com/office/drawing/2018/hyperlinkcolor" val="tx"/>
                    </a:ext>
                  </a:extLst>
                </a:hlinkClick>
              </a:rPr>
              <a:t>WWW.FOLLOWITAPP.ORG.UK</a:t>
            </a:r>
            <a:endParaRPr lang="en-US" kern="0">
              <a:solidFill>
                <a:schemeClr val="bg1"/>
              </a:solidFill>
              <a:latin typeface="Nunito Black"/>
              <a:ea typeface="Nunito Black"/>
              <a:cs typeface="Nunito Black"/>
            </a:endParaRPr>
          </a:p>
        </p:txBody>
      </p:sp>
      <p:pic>
        <p:nvPicPr>
          <p:cNvPr id="594" name="Google Shape;594;p32" descr="Facebook logo"/>
          <p:cNvPicPr preferRelativeResize="0"/>
          <p:nvPr/>
        </p:nvPicPr>
        <p:blipFill>
          <a:blip r:embed="rId5">
            <a:alphaModFix/>
          </a:blip>
          <a:stretch>
            <a:fillRect/>
          </a:stretch>
        </p:blipFill>
        <p:spPr>
          <a:xfrm>
            <a:off x="3360301" y="3596344"/>
            <a:ext cx="400200" cy="400200"/>
          </a:xfrm>
          <a:prstGeom prst="rect">
            <a:avLst/>
          </a:prstGeom>
          <a:noFill/>
          <a:ln>
            <a:noFill/>
          </a:ln>
        </p:spPr>
      </p:pic>
      <p:pic>
        <p:nvPicPr>
          <p:cNvPr id="595" name="Google Shape;595;p32" descr="LinkedIn logo"/>
          <p:cNvPicPr preferRelativeResize="0"/>
          <p:nvPr/>
        </p:nvPicPr>
        <p:blipFill>
          <a:blip r:embed="rId6">
            <a:alphaModFix/>
          </a:blip>
          <a:stretch>
            <a:fillRect/>
          </a:stretch>
        </p:blipFill>
        <p:spPr>
          <a:xfrm>
            <a:off x="6260251" y="3596344"/>
            <a:ext cx="400200" cy="400200"/>
          </a:xfrm>
          <a:prstGeom prst="rect">
            <a:avLst/>
          </a:prstGeom>
          <a:noFill/>
          <a:ln>
            <a:noFill/>
          </a:ln>
        </p:spPr>
      </p:pic>
      <p:sp>
        <p:nvSpPr>
          <p:cNvPr id="596" name="Google Shape;596;p32"/>
          <p:cNvSpPr txBox="1"/>
          <p:nvPr/>
        </p:nvSpPr>
        <p:spPr>
          <a:xfrm>
            <a:off x="1261851" y="3596353"/>
            <a:ext cx="17238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r>
              <a:rPr lang="en" kern="0">
                <a:solidFill>
                  <a:srgbClr val="FFF8F8"/>
                </a:solidFill>
                <a:latin typeface="Nunito Black"/>
                <a:ea typeface="Nunito Black"/>
                <a:cs typeface="Nunito Black"/>
                <a:sym typeface="Nunito Black"/>
              </a:rPr>
              <a:t>@SWRC_</a:t>
            </a:r>
            <a:endParaRPr kern="0">
              <a:solidFill>
                <a:srgbClr val="FFF8F8"/>
              </a:solidFill>
              <a:latin typeface="Nunito Black"/>
              <a:ea typeface="Nunito Black"/>
              <a:cs typeface="Nunito Black"/>
              <a:sym typeface="Nunito Black"/>
            </a:endParaRPr>
          </a:p>
        </p:txBody>
      </p:sp>
      <p:sp>
        <p:nvSpPr>
          <p:cNvPr id="597" name="Google Shape;597;p32"/>
          <p:cNvSpPr txBox="1"/>
          <p:nvPr/>
        </p:nvSpPr>
        <p:spPr>
          <a:xfrm>
            <a:off x="3871876" y="3596353"/>
            <a:ext cx="19119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r>
              <a:rPr lang="en" kern="0">
                <a:solidFill>
                  <a:srgbClr val="FFF8F8"/>
                </a:solidFill>
                <a:latin typeface="Nunito Black"/>
                <a:ea typeface="Nunito Black"/>
                <a:cs typeface="Nunito Black"/>
                <a:sym typeface="Nunito Black"/>
              </a:rPr>
              <a:t>/swrcscot</a:t>
            </a:r>
            <a:endParaRPr kern="0">
              <a:solidFill>
                <a:srgbClr val="FFF8F8"/>
              </a:solidFill>
              <a:latin typeface="Nunito Black"/>
              <a:ea typeface="Nunito Black"/>
              <a:cs typeface="Nunito Black"/>
              <a:sym typeface="Nunito Black"/>
            </a:endParaRPr>
          </a:p>
        </p:txBody>
      </p:sp>
      <p:sp>
        <p:nvSpPr>
          <p:cNvPr id="598" name="Google Shape;598;p32"/>
          <p:cNvSpPr txBox="1"/>
          <p:nvPr/>
        </p:nvSpPr>
        <p:spPr>
          <a:xfrm>
            <a:off x="6669826" y="3596353"/>
            <a:ext cx="1911900" cy="553968"/>
          </a:xfrm>
          <a:prstGeom prst="rect">
            <a:avLst/>
          </a:prstGeom>
          <a:noFill/>
          <a:ln>
            <a:noFill/>
          </a:ln>
        </p:spPr>
        <p:txBody>
          <a:bodyPr spcFirstLastPara="1" wrap="square" lIns="91425" tIns="91425" rIns="91425" bIns="91425" anchor="t" anchorCtr="0">
            <a:spAutoFit/>
          </a:bodyPr>
          <a:lstStyle/>
          <a:p>
            <a:pPr defTabSz="914378">
              <a:spcBef>
                <a:spcPts val="600"/>
              </a:spcBef>
              <a:spcAft>
                <a:spcPts val="600"/>
              </a:spcAft>
              <a:buClr>
                <a:srgbClr val="000000"/>
              </a:buClr>
            </a:pPr>
            <a:r>
              <a:rPr lang="en" kern="0">
                <a:solidFill>
                  <a:srgbClr val="FFF8F8"/>
                </a:solidFill>
                <a:latin typeface="Nunito Black"/>
                <a:ea typeface="Nunito Black"/>
                <a:cs typeface="Nunito Black"/>
                <a:sym typeface="Nunito Black"/>
              </a:rPr>
              <a:t>/swrc</a:t>
            </a:r>
            <a:endParaRPr kern="0">
              <a:solidFill>
                <a:srgbClr val="FFF8F8"/>
              </a:solidFill>
              <a:latin typeface="Nunito Black"/>
              <a:ea typeface="Nunito Black"/>
              <a:cs typeface="Nunito Black"/>
              <a:sym typeface="Nunito Black"/>
            </a:endParaRPr>
          </a:p>
        </p:txBody>
      </p:sp>
      <p:pic>
        <p:nvPicPr>
          <p:cNvPr id="28" name="Google Shape;593;p32" descr="Twitter icon"/>
          <p:cNvPicPr preferRelativeResize="0"/>
          <p:nvPr/>
        </p:nvPicPr>
        <p:blipFill>
          <a:blip r:embed="rId7">
            <a:alphaModFix/>
          </a:blip>
          <a:stretch>
            <a:fillRect/>
          </a:stretch>
        </p:blipFill>
        <p:spPr>
          <a:xfrm>
            <a:off x="730295" y="3596353"/>
            <a:ext cx="400200" cy="400200"/>
          </a:xfrm>
          <a:prstGeom prst="rect">
            <a:avLst/>
          </a:prstGeom>
          <a:noFill/>
          <a:ln>
            <a:noFill/>
          </a:ln>
        </p:spPr>
      </p:pic>
      <p:pic>
        <p:nvPicPr>
          <p:cNvPr id="2" name="Picture 2" descr="Scottish Women's Rights Centre, a woman holding a set of scales">
            <a:extLst>
              <a:ext uri="{FF2B5EF4-FFF2-40B4-BE49-F238E27FC236}">
                <a16:creationId xmlns:a16="http://schemas.microsoft.com/office/drawing/2014/main" id="{8D4EF2F3-3798-4FD8-B6C6-60CB5614A724}"/>
              </a:ext>
            </a:extLst>
          </p:cNvPr>
          <p:cNvPicPr>
            <a:picLocks noChangeAspect="1"/>
          </p:cNvPicPr>
          <p:nvPr/>
        </p:nvPicPr>
        <p:blipFill>
          <a:blip r:embed="rId8"/>
          <a:stretch>
            <a:fillRect/>
          </a:stretch>
        </p:blipFill>
        <p:spPr>
          <a:xfrm>
            <a:off x="479485" y="217008"/>
            <a:ext cx="2362200" cy="2143125"/>
          </a:xfrm>
          <a:prstGeom prst="rect">
            <a:avLst/>
          </a:prstGeom>
        </p:spPr>
      </p:pic>
    </p:spTree>
    <p:extLst>
      <p:ext uri="{BB962C8B-B14F-4D97-AF65-F5344CB8AC3E}">
        <p14:creationId xmlns:p14="http://schemas.microsoft.com/office/powerpoint/2010/main" val="30911727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2cb20a40-cdde-4245-82b4-3c3849210095"/>
  <p:tag name="SLIDO_EVENT_SECTION_UUID" val="c8c41ddb-357f-41e7-b032-2fe84030ba53"/>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2MzcxNjUyMDR9"/>
  <p:tag name="SLIDO_TYPE" val="SlidoPoll"/>
  <p:tag name="SLIDO_POLL_UUID" val="f2bbae9d-4a48-4f53-9fb3-4e983000a585"/>
  <p:tag name="SLIDO_TIMELINE" val="W3sicG9sbFF1ZXN0aW9uVXVpZCI6Ijk2MGU2MWM5LTBlYjktNDUwYy04YzM1LTZhODQ3OWU4NjE5Yi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logo"/>
</p:tagLst>
</file>

<file path=ppt/tags/tag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5.xml><?xml version="1.0" encoding="utf-8"?>
<p:tagLst xmlns:a="http://schemas.openxmlformats.org/drawingml/2006/main" xmlns:r="http://schemas.openxmlformats.org/officeDocument/2006/relationships" xmlns:p="http://schemas.openxmlformats.org/presentationml/2006/main">
  <p:tag name="SLIDO_ELEMENT" val="title"/>
</p:tagLst>
</file>

<file path=ppt/tags/tag6.xml><?xml version="1.0" encoding="utf-8"?>
<p:tagLst xmlns:a="http://schemas.openxmlformats.org/drawingml/2006/main" xmlns:r="http://schemas.openxmlformats.org/officeDocument/2006/relationships" xmlns:p="http://schemas.openxmlformats.org/presentationml/2006/main">
  <p:tag name="SLIDO_ELEMENT" val="foot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2Mzc1Nzc5MTJ9"/>
  <p:tag name="SLIDO_TYPE" val="SlidoQA"/>
</p:tagLst>
</file>

<file path=ppt/tags/tag8.xml><?xml version="1.0" encoding="utf-8"?>
<p:tagLst xmlns:a="http://schemas.openxmlformats.org/drawingml/2006/main" xmlns:r="http://schemas.openxmlformats.org/officeDocument/2006/relationships" xmlns:p="http://schemas.openxmlformats.org/presentationml/2006/main">
  <p:tag name="SLIDO_ELEMENT" val="logo"/>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QA"/>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ags/tag11.xml><?xml version="1.0" encoding="utf-8"?>
<p:tagLst xmlns:a="http://schemas.openxmlformats.org/drawingml/2006/main" xmlns:r="http://schemas.openxmlformats.org/officeDocument/2006/relationships" xmlns:p="http://schemas.openxmlformats.org/presentationml/2006/main">
  <p:tag name="SLIDO_ELEMENT" val="footer"/>
</p:tagLst>
</file>

<file path=ppt/tags/tag12.xml><?xml version="1.0" encoding="utf-8"?>
<p:tagLst xmlns:a="http://schemas.openxmlformats.org/drawingml/2006/main" xmlns:r="http://schemas.openxmlformats.org/officeDocument/2006/relationships" xmlns:p="http://schemas.openxmlformats.org/presentationml/2006/main">
  <p:tag name="SLIDO_METADATA" val="eyJUaW1lc3RhbXAiOjE2MzcxNjUyMDV9"/>
  <p:tag name="SLIDO_TYPE" val="SlidoPoll"/>
  <p:tag name="SLIDO_POLL_UUID" val="ef45b9cc-8340-4655-b8ac-4e51fe09ef38"/>
  <p:tag name="SLIDO_TIMELINE" val="W3sicG9sbFF1ZXN0aW9uVXVpZCI6IjQzMWI4NWFiLTA5OTktNGJkNi1hZDkzLTc0ZDVmNzU5MGM3NyIsInNob3dSZXN1bHRzIjp0cnVlLCJzaG93Q29ycmVjdEFuc3dlcnMiOmZhbHNlLCJ2b3RpbmdMb2NrZWQiOmZhbHNlfV0="/>
</p:tagLst>
</file>

<file path=ppt/tags/tag13.xml><?xml version="1.0" encoding="utf-8"?>
<p:tagLst xmlns:a="http://schemas.openxmlformats.org/drawingml/2006/main" xmlns:r="http://schemas.openxmlformats.org/officeDocument/2006/relationships" xmlns:p="http://schemas.openxmlformats.org/presentationml/2006/main">
  <p:tag name="SLIDO_ELEMENT" val="logo"/>
</p:tagLst>
</file>

<file path=ppt/tags/tag1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5.xml><?xml version="1.0" encoding="utf-8"?>
<p:tagLst xmlns:a="http://schemas.openxmlformats.org/drawingml/2006/main" xmlns:r="http://schemas.openxmlformats.org/officeDocument/2006/relationships" xmlns:p="http://schemas.openxmlformats.org/presentationml/2006/main">
  <p:tag name="SLIDO_ELEMENT" val="title"/>
</p:tagLst>
</file>

<file path=ppt/tags/tag16.xml><?xml version="1.0" encoding="utf-8"?>
<p:tagLst xmlns:a="http://schemas.openxmlformats.org/drawingml/2006/main" xmlns:r="http://schemas.openxmlformats.org/officeDocument/2006/relationships" xmlns:p="http://schemas.openxmlformats.org/presentationml/2006/main">
  <p:tag name="SLIDO_ELEMENT" val="footer"/>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5A3C8F"/>
      </a:dk2>
      <a:lt2>
        <a:srgbClr val="EAE5EB"/>
      </a:lt2>
      <a:accent1>
        <a:srgbClr val="5A3C8F"/>
      </a:accent1>
      <a:accent2>
        <a:srgbClr val="9D85B5"/>
      </a:accent2>
      <a:accent3>
        <a:srgbClr val="00A3AD"/>
      </a:accent3>
      <a:accent4>
        <a:srgbClr val="D4437D"/>
      </a:accent4>
      <a:accent5>
        <a:srgbClr val="9D85B5"/>
      </a:accent5>
      <a:accent6>
        <a:srgbClr val="00A3AD"/>
      </a:accent6>
      <a:hlink>
        <a:srgbClr val="D4437D"/>
      </a:hlink>
      <a:folHlink>
        <a:srgbClr val="D443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1">
      <a:dk1>
        <a:sysClr val="windowText" lastClr="000000"/>
      </a:dk1>
      <a:lt1>
        <a:sysClr val="window" lastClr="FFFFFF"/>
      </a:lt1>
      <a:dk2>
        <a:srgbClr val="5A3C8F"/>
      </a:dk2>
      <a:lt2>
        <a:srgbClr val="EAE5EB"/>
      </a:lt2>
      <a:accent1>
        <a:srgbClr val="5A3C8F"/>
      </a:accent1>
      <a:accent2>
        <a:srgbClr val="9D85B5"/>
      </a:accent2>
      <a:accent3>
        <a:srgbClr val="00A3AD"/>
      </a:accent3>
      <a:accent4>
        <a:srgbClr val="D4437D"/>
      </a:accent4>
      <a:accent5>
        <a:srgbClr val="9D85B5"/>
      </a:accent5>
      <a:accent6>
        <a:srgbClr val="00A3AD"/>
      </a:accent6>
      <a:hlink>
        <a:srgbClr val="D4437D"/>
      </a:hlink>
      <a:folHlink>
        <a:srgbClr val="D443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1B49DF3DE73341900DCDB01BC02E49" ma:contentTypeVersion="17" ma:contentTypeDescription="Create a new document." ma:contentTypeScope="" ma:versionID="169d2aa26c2f1e4bb89b978a7e6fd78e">
  <xsd:schema xmlns:xsd="http://www.w3.org/2001/XMLSchema" xmlns:xs="http://www.w3.org/2001/XMLSchema" xmlns:p="http://schemas.microsoft.com/office/2006/metadata/properties" xmlns:ns2="bc1f0540-12c3-424d-920b-5b92535fcebe" xmlns:ns3="820c4ca1-3f52-4239-8832-325080b498b0" targetNamespace="http://schemas.microsoft.com/office/2006/metadata/properties" ma:root="true" ma:fieldsID="ab0f43eef8961f38df2f828b3036b7db" ns2:_="" ns3:_="">
    <xsd:import namespace="bc1f0540-12c3-424d-920b-5b92535fcebe"/>
    <xsd:import namespace="820c4ca1-3f52-4239-8832-325080b498b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1f0540-12c3-424d-920b-5b92535fce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c1bcb66-e3e7-4c56-95c4-b9e377441e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0c4ca1-3f52-4239-8832-325080b498b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dda0ed8-d27d-4100-9d44-51b7c1195bb5}" ma:internalName="TaxCatchAll" ma:showField="CatchAllData" ma:web="820c4ca1-3f52-4239-8832-325080b498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20c4ca1-3f52-4239-8832-325080b498b0">
      <UserInfo>
        <DisplayName>Maria Macleod</DisplayName>
        <AccountId>34</AccountId>
        <AccountType/>
      </UserInfo>
      <UserInfo>
        <DisplayName>Laura Ffrench-Constant</DisplayName>
        <AccountId>416</AccountId>
        <AccountType/>
      </UserInfo>
      <UserInfo>
        <DisplayName>Betty Andrews</DisplayName>
        <AccountId>21</AccountId>
        <AccountType/>
      </UserInfo>
      <UserInfo>
        <DisplayName>Annamaria De Felice</DisplayName>
        <AccountId>1412</AccountId>
        <AccountType/>
      </UserInfo>
    </SharedWithUsers>
    <TaxCatchAll xmlns="820c4ca1-3f52-4239-8832-325080b498b0" xsi:nil="true"/>
    <lcf76f155ced4ddcb4097134ff3c332f xmlns="bc1f0540-12c3-424d-920b-5b92535fceb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49049E5-927F-486C-AB48-7BC9E54E5D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1f0540-12c3-424d-920b-5b92535fcebe"/>
    <ds:schemaRef ds:uri="820c4ca1-3f52-4239-8832-325080b498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63E266-B853-4742-B62A-4939BB671BCD}">
  <ds:schemaRefs>
    <ds:schemaRef ds:uri="http://schemas.microsoft.com/sharepoint/v3/contenttype/forms"/>
  </ds:schemaRefs>
</ds:datastoreItem>
</file>

<file path=customXml/itemProps3.xml><?xml version="1.0" encoding="utf-8"?>
<ds:datastoreItem xmlns:ds="http://schemas.openxmlformats.org/officeDocument/2006/customXml" ds:itemID="{18D8FD68-9FF3-4918-8A7B-66245F9C297E}">
  <ds:schemaRefs>
    <ds:schemaRef ds:uri="820c4ca1-3f52-4239-8832-325080b498b0"/>
    <ds:schemaRef ds:uri="bc1f0540-12c3-424d-920b-5b92535fceb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7620</Words>
  <Application>Microsoft Office PowerPoint</Application>
  <PresentationFormat>On-screen Show (16:9)</PresentationFormat>
  <Paragraphs>742</Paragraphs>
  <Slides>37</Slides>
  <Notes>36</Notes>
  <HiddenSlides>5</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37</vt:i4>
      </vt:variant>
    </vt:vector>
  </HeadingPairs>
  <TitlesOfParts>
    <vt:vector size="57" baseType="lpstr">
      <vt:lpstr>Segoe UI</vt:lpstr>
      <vt:lpstr>Roboto</vt:lpstr>
      <vt:lpstr>Calibri</vt:lpstr>
      <vt:lpstr>Calibri Light</vt:lpstr>
      <vt:lpstr>Courier New,monospace</vt:lpstr>
      <vt:lpstr>Nunito</vt:lpstr>
      <vt:lpstr>Courier New</vt:lpstr>
      <vt:lpstr>Arial,Sans-Serif</vt:lpstr>
      <vt:lpstr>Nunito Black</vt:lpstr>
      <vt:lpstr>Open Sans</vt:lpstr>
      <vt:lpstr>Arial</vt:lpstr>
      <vt:lpstr>Nunito </vt:lpstr>
      <vt:lpstr>Wingdings</vt:lpstr>
      <vt:lpstr>Nunit black</vt:lpstr>
      <vt:lpstr>Simple Light</vt:lpstr>
      <vt:lpstr>Office Theme</vt:lpstr>
      <vt:lpstr>Simple Light</vt:lpstr>
      <vt:lpstr>Office Theme</vt:lpstr>
      <vt:lpstr>Office Theme</vt:lpstr>
      <vt:lpstr>Office Theme</vt:lpstr>
      <vt:lpstr>PowerPoint Presentation</vt:lpstr>
      <vt:lpstr>Housekeeping</vt:lpstr>
      <vt:lpstr>Using Zoom</vt:lpstr>
      <vt:lpstr>How to turn on subtitles or transcript</vt:lpstr>
      <vt:lpstr>Zoom shortcuts and hot keys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Employment Tribunal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dc:creator>
  <cp:lastModifiedBy>Deva</cp:lastModifiedBy>
  <cp:revision>2</cp:revision>
  <dcterms:modified xsi:type="dcterms:W3CDTF">2024-08-12T09:54:58Z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0x010100401B49DF3DE73341900DCDB01BC02E49</vt:lpwstr>
  </property>
  <property fmtid="{D5CDD505-2E9C-101B-9397-08002B2CF9AE}" pid="3" name="SlidoAppVersion">
    <vt:lpwstr>0.21.0.2123</vt:lpwstr>
  </property>
</Properties>
</file>